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2" r:id="rId6"/>
    <p:sldId id="259" r:id="rId7"/>
    <p:sldId id="260"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1C8C3-D7D6-4F4E-A847-921F86B601EE}"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A92B4-DA93-496F-B0EC-F3937084B97E}" type="slidenum">
              <a:rPr lang="en-US" smtClean="0"/>
              <a:t>‹#›</a:t>
            </a:fld>
            <a:endParaRPr lang="en-US"/>
          </a:p>
        </p:txBody>
      </p:sp>
    </p:spTree>
    <p:extLst>
      <p:ext uri="{BB962C8B-B14F-4D97-AF65-F5344CB8AC3E}">
        <p14:creationId xmlns:p14="http://schemas.microsoft.com/office/powerpoint/2010/main" val="50702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44859-4BAB-4370-AE22-433CB4BFED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09C50D-FBAC-4DC1-B4BD-457FAA74E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7E66EB-C6E0-4D4C-94F7-0BEA306BF1ED}"/>
              </a:ext>
            </a:extLst>
          </p:cNvPr>
          <p:cNvSpPr>
            <a:spLocks noGrp="1"/>
          </p:cNvSpPr>
          <p:nvPr>
            <p:ph type="dt" sz="half" idx="10"/>
          </p:nvPr>
        </p:nvSpPr>
        <p:spPr/>
        <p:txBody>
          <a:bodyPr/>
          <a:lstStyle/>
          <a:p>
            <a:fld id="{85A9B65F-C773-4B57-BB3E-A1094A380620}" type="datetime1">
              <a:rPr lang="en-US" smtClean="0"/>
              <a:t>7/16/2018</a:t>
            </a:fld>
            <a:endParaRPr lang="en-US"/>
          </a:p>
        </p:txBody>
      </p:sp>
      <p:sp>
        <p:nvSpPr>
          <p:cNvPr id="5" name="Footer Placeholder 4">
            <a:extLst>
              <a:ext uri="{FF2B5EF4-FFF2-40B4-BE49-F238E27FC236}">
                <a16:creationId xmlns:a16="http://schemas.microsoft.com/office/drawing/2014/main" id="{A231D200-765E-4FB0-A834-504EAB41A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367E4-EE0A-4150-B303-C25D7A1F30CF}"/>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943116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F968-9DE2-4765-978C-5272F6D78C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97B4E-16A9-4C45-93C5-318DAE6F65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B6833-FC64-4FDC-996E-61BFC9A2E74E}"/>
              </a:ext>
            </a:extLst>
          </p:cNvPr>
          <p:cNvSpPr>
            <a:spLocks noGrp="1"/>
          </p:cNvSpPr>
          <p:nvPr>
            <p:ph type="dt" sz="half" idx="10"/>
          </p:nvPr>
        </p:nvSpPr>
        <p:spPr/>
        <p:txBody>
          <a:bodyPr/>
          <a:lstStyle/>
          <a:p>
            <a:fld id="{3B9A0D94-D394-47CB-B129-ECFE5794418B}" type="datetime1">
              <a:rPr lang="en-US" smtClean="0"/>
              <a:t>7/16/2018</a:t>
            </a:fld>
            <a:endParaRPr lang="en-US"/>
          </a:p>
        </p:txBody>
      </p:sp>
      <p:sp>
        <p:nvSpPr>
          <p:cNvPr id="5" name="Footer Placeholder 4">
            <a:extLst>
              <a:ext uri="{FF2B5EF4-FFF2-40B4-BE49-F238E27FC236}">
                <a16:creationId xmlns:a16="http://schemas.microsoft.com/office/drawing/2014/main" id="{AEC40F56-87AE-4E33-B473-6A3B9C99C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1AEC4-65F8-4085-BE9D-DCDEBFE39A0F}"/>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2375519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0189F-28A1-405E-AE61-CEAB286B2D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01FE2A-5EB2-41A2-8183-9D0CD3CB2E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9A7B5-E336-4766-A7A4-C6826751CF8F}"/>
              </a:ext>
            </a:extLst>
          </p:cNvPr>
          <p:cNvSpPr>
            <a:spLocks noGrp="1"/>
          </p:cNvSpPr>
          <p:nvPr>
            <p:ph type="dt" sz="half" idx="10"/>
          </p:nvPr>
        </p:nvSpPr>
        <p:spPr/>
        <p:txBody>
          <a:bodyPr/>
          <a:lstStyle/>
          <a:p>
            <a:fld id="{34F5E788-963F-417F-B3C5-07F129F09009}" type="datetime1">
              <a:rPr lang="en-US" smtClean="0"/>
              <a:t>7/16/2018</a:t>
            </a:fld>
            <a:endParaRPr lang="en-US"/>
          </a:p>
        </p:txBody>
      </p:sp>
      <p:sp>
        <p:nvSpPr>
          <p:cNvPr id="5" name="Footer Placeholder 4">
            <a:extLst>
              <a:ext uri="{FF2B5EF4-FFF2-40B4-BE49-F238E27FC236}">
                <a16:creationId xmlns:a16="http://schemas.microsoft.com/office/drawing/2014/main" id="{E6B36764-90E1-46BC-B4AE-2D01522AC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18E75-ECF6-41A8-93BF-90E6C5ABB4ED}"/>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301743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D000-E49E-4CEE-A863-C157E5A132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1D6FA6-EDF7-45AA-8482-25AE651926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66F71-3783-493B-B9D5-FCA3F14C4ECD}"/>
              </a:ext>
            </a:extLst>
          </p:cNvPr>
          <p:cNvSpPr>
            <a:spLocks noGrp="1"/>
          </p:cNvSpPr>
          <p:nvPr>
            <p:ph type="dt" sz="half" idx="10"/>
          </p:nvPr>
        </p:nvSpPr>
        <p:spPr/>
        <p:txBody>
          <a:bodyPr/>
          <a:lstStyle/>
          <a:p>
            <a:fld id="{F35AB5F1-3D17-45FB-8FB4-51FA64D5C785}" type="datetime1">
              <a:rPr lang="en-US" smtClean="0"/>
              <a:t>7/16/2018</a:t>
            </a:fld>
            <a:endParaRPr lang="en-US"/>
          </a:p>
        </p:txBody>
      </p:sp>
      <p:sp>
        <p:nvSpPr>
          <p:cNvPr id="5" name="Footer Placeholder 4">
            <a:extLst>
              <a:ext uri="{FF2B5EF4-FFF2-40B4-BE49-F238E27FC236}">
                <a16:creationId xmlns:a16="http://schemas.microsoft.com/office/drawing/2014/main" id="{C37D3C72-C17F-43A5-9CCF-BE157F74C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E6976-4584-4E04-B2E9-A27508F46CF3}"/>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4039542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06A4-3090-4D89-95F5-17CB823B46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6DAA0-84E9-4CBB-BE3C-E58BE0CF2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E1AF23-E1F4-4D00-A72B-96900480B255}"/>
              </a:ext>
            </a:extLst>
          </p:cNvPr>
          <p:cNvSpPr>
            <a:spLocks noGrp="1"/>
          </p:cNvSpPr>
          <p:nvPr>
            <p:ph type="dt" sz="half" idx="10"/>
          </p:nvPr>
        </p:nvSpPr>
        <p:spPr/>
        <p:txBody>
          <a:bodyPr/>
          <a:lstStyle/>
          <a:p>
            <a:fld id="{E17D0E00-3AE6-401A-89F1-BA06FA1A5CF8}" type="datetime1">
              <a:rPr lang="en-US" smtClean="0"/>
              <a:t>7/16/2018</a:t>
            </a:fld>
            <a:endParaRPr lang="en-US"/>
          </a:p>
        </p:txBody>
      </p:sp>
      <p:sp>
        <p:nvSpPr>
          <p:cNvPr id="5" name="Footer Placeholder 4">
            <a:extLst>
              <a:ext uri="{FF2B5EF4-FFF2-40B4-BE49-F238E27FC236}">
                <a16:creationId xmlns:a16="http://schemas.microsoft.com/office/drawing/2014/main" id="{C5E58B55-F7DD-42A9-889D-8C1748E12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4720E-DA34-4F91-8D68-92160F6CDB00}"/>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2452767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5B582-619B-4B51-AF6D-5C37282345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59F631-3774-4B5F-9D3D-0012EDF121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3E65D5-25AE-4E9B-B7A1-965E73EE21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DA948B-C3FD-4367-B6C7-DF7D615AB11F}"/>
              </a:ext>
            </a:extLst>
          </p:cNvPr>
          <p:cNvSpPr>
            <a:spLocks noGrp="1"/>
          </p:cNvSpPr>
          <p:nvPr>
            <p:ph type="dt" sz="half" idx="10"/>
          </p:nvPr>
        </p:nvSpPr>
        <p:spPr/>
        <p:txBody>
          <a:bodyPr/>
          <a:lstStyle/>
          <a:p>
            <a:fld id="{5375E5FC-2762-471F-AC03-DD05015AF313}" type="datetime1">
              <a:rPr lang="en-US" smtClean="0"/>
              <a:t>7/16/2018</a:t>
            </a:fld>
            <a:endParaRPr lang="en-US"/>
          </a:p>
        </p:txBody>
      </p:sp>
      <p:sp>
        <p:nvSpPr>
          <p:cNvPr id="6" name="Footer Placeholder 5">
            <a:extLst>
              <a:ext uri="{FF2B5EF4-FFF2-40B4-BE49-F238E27FC236}">
                <a16:creationId xmlns:a16="http://schemas.microsoft.com/office/drawing/2014/main" id="{C5E47379-C2F8-49CA-A23F-84A0E2591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B1BEF-2441-43E1-88E8-3FBCDCAE8A05}"/>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3992911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A2D4-8BDD-4099-B939-C7FEDE4344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E6C280-7BB2-4F8C-B432-A672BC1E72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FF6359-30DA-4F5E-9A03-A3F18749B3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BFA8F-914A-4C4D-A6FA-E71BB96815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8E44DA-2CCD-4879-A26D-DE709D3A6C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EE4EEE-D050-46B3-A136-49E9AD11C708}"/>
              </a:ext>
            </a:extLst>
          </p:cNvPr>
          <p:cNvSpPr>
            <a:spLocks noGrp="1"/>
          </p:cNvSpPr>
          <p:nvPr>
            <p:ph type="dt" sz="half" idx="10"/>
          </p:nvPr>
        </p:nvSpPr>
        <p:spPr/>
        <p:txBody>
          <a:bodyPr/>
          <a:lstStyle/>
          <a:p>
            <a:fld id="{890D8CD0-63EC-49FB-B723-26E66DC9DEE4}" type="datetime1">
              <a:rPr lang="en-US" smtClean="0"/>
              <a:t>7/16/2018</a:t>
            </a:fld>
            <a:endParaRPr lang="en-US"/>
          </a:p>
        </p:txBody>
      </p:sp>
      <p:sp>
        <p:nvSpPr>
          <p:cNvPr id="8" name="Footer Placeholder 7">
            <a:extLst>
              <a:ext uri="{FF2B5EF4-FFF2-40B4-BE49-F238E27FC236}">
                <a16:creationId xmlns:a16="http://schemas.microsoft.com/office/drawing/2014/main" id="{1707E7F6-D45A-4FA2-89DB-0020227929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0F0A67-2F76-4F5B-9A03-D826A8928A39}"/>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4069249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E5C0C-85C6-42B2-A8C5-977EFF7B5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D8A9E0-3E67-4ACD-B608-17D5C8D8F094}"/>
              </a:ext>
            </a:extLst>
          </p:cNvPr>
          <p:cNvSpPr>
            <a:spLocks noGrp="1"/>
          </p:cNvSpPr>
          <p:nvPr>
            <p:ph type="dt" sz="half" idx="10"/>
          </p:nvPr>
        </p:nvSpPr>
        <p:spPr/>
        <p:txBody>
          <a:bodyPr/>
          <a:lstStyle/>
          <a:p>
            <a:fld id="{62B0C73E-6779-4585-BF3E-405A38A76658}" type="datetime1">
              <a:rPr lang="en-US" smtClean="0"/>
              <a:t>7/16/2018</a:t>
            </a:fld>
            <a:endParaRPr lang="en-US"/>
          </a:p>
        </p:txBody>
      </p:sp>
      <p:sp>
        <p:nvSpPr>
          <p:cNvPr id="4" name="Footer Placeholder 3">
            <a:extLst>
              <a:ext uri="{FF2B5EF4-FFF2-40B4-BE49-F238E27FC236}">
                <a16:creationId xmlns:a16="http://schemas.microsoft.com/office/drawing/2014/main" id="{512D4B1C-A08F-478F-B6BE-F9BF7D7600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CCB04-9EB4-4812-8481-4AA6A86EDE76}"/>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502218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208106-8ECC-44C2-A05B-D44ED5944D48}"/>
              </a:ext>
            </a:extLst>
          </p:cNvPr>
          <p:cNvSpPr>
            <a:spLocks noGrp="1"/>
          </p:cNvSpPr>
          <p:nvPr>
            <p:ph type="dt" sz="half" idx="10"/>
          </p:nvPr>
        </p:nvSpPr>
        <p:spPr/>
        <p:txBody>
          <a:bodyPr/>
          <a:lstStyle/>
          <a:p>
            <a:fld id="{0CC1F871-81C5-489F-936C-0CBBA2E9C795}" type="datetime1">
              <a:rPr lang="en-US" smtClean="0"/>
              <a:t>7/16/2018</a:t>
            </a:fld>
            <a:endParaRPr lang="en-US"/>
          </a:p>
        </p:txBody>
      </p:sp>
      <p:sp>
        <p:nvSpPr>
          <p:cNvPr id="3" name="Footer Placeholder 2">
            <a:extLst>
              <a:ext uri="{FF2B5EF4-FFF2-40B4-BE49-F238E27FC236}">
                <a16:creationId xmlns:a16="http://schemas.microsoft.com/office/drawing/2014/main" id="{C0B17260-BE8F-47C2-91E3-0B0BAE4848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054A86-BC56-45FF-9EEB-09423C745BE7}"/>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100946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39403-A380-4229-9780-9E4DEDA639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2504AD-EAA9-4CE7-8958-877DDFB098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ECD0F2-2B4F-49F1-8B0A-CB42B6F229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8AA245-3AD7-4C19-AF07-E2A6D30DA7A0}"/>
              </a:ext>
            </a:extLst>
          </p:cNvPr>
          <p:cNvSpPr>
            <a:spLocks noGrp="1"/>
          </p:cNvSpPr>
          <p:nvPr>
            <p:ph type="dt" sz="half" idx="10"/>
          </p:nvPr>
        </p:nvSpPr>
        <p:spPr/>
        <p:txBody>
          <a:bodyPr/>
          <a:lstStyle/>
          <a:p>
            <a:fld id="{C657CA9B-2A8F-4AB2-A59E-AF17A4A272AB}" type="datetime1">
              <a:rPr lang="en-US" smtClean="0"/>
              <a:t>7/16/2018</a:t>
            </a:fld>
            <a:endParaRPr lang="en-US"/>
          </a:p>
        </p:txBody>
      </p:sp>
      <p:sp>
        <p:nvSpPr>
          <p:cNvPr id="6" name="Footer Placeholder 5">
            <a:extLst>
              <a:ext uri="{FF2B5EF4-FFF2-40B4-BE49-F238E27FC236}">
                <a16:creationId xmlns:a16="http://schemas.microsoft.com/office/drawing/2014/main" id="{1DF125D7-58DB-4F99-BD10-7272FE9968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776EFB-1A73-434F-A7FD-6AF59B9051FD}"/>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2771544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AEA91-F176-46E7-A79B-89441351E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6462E6-6DD4-43FB-B839-647EBB1DD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5C365F-0E45-4BFE-A418-4D9161944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8CB088-A191-4405-98F1-D12E80496C10}"/>
              </a:ext>
            </a:extLst>
          </p:cNvPr>
          <p:cNvSpPr>
            <a:spLocks noGrp="1"/>
          </p:cNvSpPr>
          <p:nvPr>
            <p:ph type="dt" sz="half" idx="10"/>
          </p:nvPr>
        </p:nvSpPr>
        <p:spPr/>
        <p:txBody>
          <a:bodyPr/>
          <a:lstStyle/>
          <a:p>
            <a:fld id="{44019C78-C46C-4FE6-940D-99058E26E1D9}" type="datetime1">
              <a:rPr lang="en-US" smtClean="0"/>
              <a:t>7/16/2018</a:t>
            </a:fld>
            <a:endParaRPr lang="en-US"/>
          </a:p>
        </p:txBody>
      </p:sp>
      <p:sp>
        <p:nvSpPr>
          <p:cNvPr id="6" name="Footer Placeholder 5">
            <a:extLst>
              <a:ext uri="{FF2B5EF4-FFF2-40B4-BE49-F238E27FC236}">
                <a16:creationId xmlns:a16="http://schemas.microsoft.com/office/drawing/2014/main" id="{46D5152F-AFF5-43E3-B602-BE6831243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012F0-6072-45B4-A631-09C857FABBCE}"/>
              </a:ext>
            </a:extLst>
          </p:cNvPr>
          <p:cNvSpPr>
            <a:spLocks noGrp="1"/>
          </p:cNvSpPr>
          <p:nvPr>
            <p:ph type="sldNum" sz="quarter" idx="12"/>
          </p:nvPr>
        </p:nvSpPr>
        <p:spPr/>
        <p:txBody>
          <a:bodyPr/>
          <a:lstStyle/>
          <a:p>
            <a:fld id="{BC87407D-09B0-4D92-8EBD-0586CC7B95CF}" type="slidenum">
              <a:rPr lang="en-US" smtClean="0"/>
              <a:t>‹#›</a:t>
            </a:fld>
            <a:endParaRPr lang="en-US"/>
          </a:p>
        </p:txBody>
      </p:sp>
    </p:spTree>
    <p:extLst>
      <p:ext uri="{BB962C8B-B14F-4D97-AF65-F5344CB8AC3E}">
        <p14:creationId xmlns:p14="http://schemas.microsoft.com/office/powerpoint/2010/main" val="3134271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F85E8F-438D-45FD-BE44-89A1EF7DF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4F880E-D3B2-4DCB-AE97-6607654C7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10290-B9A3-48E3-B606-BCDF29E751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00BED-7ED1-4BDA-A530-4040579884FA}" type="datetime1">
              <a:rPr lang="en-US" smtClean="0"/>
              <a:t>7/16/2018</a:t>
            </a:fld>
            <a:endParaRPr lang="en-US"/>
          </a:p>
        </p:txBody>
      </p:sp>
      <p:sp>
        <p:nvSpPr>
          <p:cNvPr id="5" name="Footer Placeholder 4">
            <a:extLst>
              <a:ext uri="{FF2B5EF4-FFF2-40B4-BE49-F238E27FC236}">
                <a16:creationId xmlns:a16="http://schemas.microsoft.com/office/drawing/2014/main" id="{1B956BDD-4564-45C7-8826-CCA5A63C2E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B2A963-173D-412F-A4A1-FBDA83AA3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7407D-09B0-4D92-8EBD-0586CC7B95CF}" type="slidenum">
              <a:rPr lang="en-US" smtClean="0"/>
              <a:t>‹#›</a:t>
            </a:fld>
            <a:endParaRPr lang="en-US"/>
          </a:p>
        </p:txBody>
      </p:sp>
    </p:spTree>
    <p:extLst>
      <p:ext uri="{BB962C8B-B14F-4D97-AF65-F5344CB8AC3E}">
        <p14:creationId xmlns:p14="http://schemas.microsoft.com/office/powerpoint/2010/main" val="348767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7D2112-C4CD-4A93-8F42-854F722A9923}"/>
              </a:ext>
            </a:extLst>
          </p:cNvPr>
          <p:cNvSpPr>
            <a:spLocks noGrp="1"/>
          </p:cNvSpPr>
          <p:nvPr>
            <p:ph type="sldNum" sz="quarter" idx="12"/>
          </p:nvPr>
        </p:nvSpPr>
        <p:spPr/>
        <p:txBody>
          <a:bodyPr/>
          <a:lstStyle/>
          <a:p>
            <a:fld id="{BC87407D-09B0-4D92-8EBD-0586CC7B95CF}" type="slidenum">
              <a:rPr lang="en-US" smtClean="0"/>
              <a:t>1</a:t>
            </a:fld>
            <a:endParaRPr lang="en-US"/>
          </a:p>
        </p:txBody>
      </p:sp>
      <p:sp>
        <p:nvSpPr>
          <p:cNvPr id="2" name="Title 1">
            <a:extLst>
              <a:ext uri="{FF2B5EF4-FFF2-40B4-BE49-F238E27FC236}">
                <a16:creationId xmlns:a16="http://schemas.microsoft.com/office/drawing/2014/main" id="{CF714D7F-C6AE-4AD2-957C-586892C4CDCF}"/>
              </a:ext>
            </a:extLst>
          </p:cNvPr>
          <p:cNvSpPr>
            <a:spLocks noGrp="1"/>
          </p:cNvSpPr>
          <p:nvPr>
            <p:ph type="ctrTitle" idx="4294967295"/>
          </p:nvPr>
        </p:nvSpPr>
        <p:spPr>
          <a:xfrm>
            <a:off x="652848" y="1219195"/>
            <a:ext cx="6096000" cy="2951595"/>
          </a:xfrm>
        </p:spPr>
        <p:txBody>
          <a:bodyPr>
            <a:normAutofit/>
          </a:bodyPr>
          <a:lstStyle/>
          <a:p>
            <a:pPr algn="ctr"/>
            <a:r>
              <a:rPr lang="en-US" sz="4900" dirty="0"/>
              <a:t>Open-Bottom Hot Air Balloon</a:t>
            </a:r>
            <a:br>
              <a:rPr lang="en-US" dirty="0"/>
            </a:br>
            <a:br>
              <a:rPr lang="en-US" dirty="0"/>
            </a:br>
            <a:r>
              <a:rPr lang="en-US" sz="4000" dirty="0">
                <a:solidFill>
                  <a:srgbClr val="0070C0"/>
                </a:solidFill>
              </a:rPr>
              <a:t>Practice Problems</a:t>
            </a:r>
          </a:p>
        </p:txBody>
      </p:sp>
      <p:pic>
        <p:nvPicPr>
          <p:cNvPr id="5" name="Picture 4">
            <a:extLst>
              <a:ext uri="{FF2B5EF4-FFF2-40B4-BE49-F238E27FC236}">
                <a16:creationId xmlns:a16="http://schemas.microsoft.com/office/drawing/2014/main" id="{206AD371-0F88-4CD1-8810-3630EA93E5E8}"/>
              </a:ext>
            </a:extLst>
          </p:cNvPr>
          <p:cNvPicPr>
            <a:picLocks noChangeAspect="1"/>
          </p:cNvPicPr>
          <p:nvPr/>
        </p:nvPicPr>
        <p:blipFill>
          <a:blip r:embed="rId2"/>
          <a:stretch>
            <a:fillRect/>
          </a:stretch>
        </p:blipFill>
        <p:spPr>
          <a:xfrm>
            <a:off x="7758544" y="1323398"/>
            <a:ext cx="2978727" cy="4023033"/>
          </a:xfrm>
          <a:prstGeom prst="rect">
            <a:avLst/>
          </a:prstGeom>
        </p:spPr>
      </p:pic>
      <p:sp>
        <p:nvSpPr>
          <p:cNvPr id="6" name="TextBox 5">
            <a:extLst>
              <a:ext uri="{FF2B5EF4-FFF2-40B4-BE49-F238E27FC236}">
                <a16:creationId xmlns:a16="http://schemas.microsoft.com/office/drawing/2014/main" id="{AEB3F06F-1AB9-4B12-B93A-72980D5398C6}"/>
              </a:ext>
            </a:extLst>
          </p:cNvPr>
          <p:cNvSpPr txBox="1"/>
          <p:nvPr/>
        </p:nvSpPr>
        <p:spPr>
          <a:xfrm>
            <a:off x="2045229" y="4722813"/>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Tree>
    <p:extLst>
      <p:ext uri="{BB962C8B-B14F-4D97-AF65-F5344CB8AC3E}">
        <p14:creationId xmlns:p14="http://schemas.microsoft.com/office/powerpoint/2010/main" val="2208218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49F28D-94BF-4CD9-912E-A04246180417}"/>
              </a:ext>
            </a:extLst>
          </p:cNvPr>
          <p:cNvSpPr>
            <a:spLocks noGrp="1"/>
          </p:cNvSpPr>
          <p:nvPr>
            <p:ph type="sldNum" sz="quarter" idx="12"/>
          </p:nvPr>
        </p:nvSpPr>
        <p:spPr/>
        <p:txBody>
          <a:bodyPr/>
          <a:lstStyle/>
          <a:p>
            <a:fld id="{BC87407D-09B0-4D92-8EBD-0586CC7B95CF}" type="slidenum">
              <a:rPr lang="en-US" smtClean="0"/>
              <a:t>10</a:t>
            </a:fld>
            <a:endParaRPr lang="en-US"/>
          </a:p>
        </p:txBody>
      </p:sp>
      <p:grpSp>
        <p:nvGrpSpPr>
          <p:cNvPr id="3" name="Group 2">
            <a:extLst>
              <a:ext uri="{FF2B5EF4-FFF2-40B4-BE49-F238E27FC236}">
                <a16:creationId xmlns:a16="http://schemas.microsoft.com/office/drawing/2014/main" id="{C03350A3-BAB7-47F9-8585-21A62B1078F2}"/>
              </a:ext>
            </a:extLst>
          </p:cNvPr>
          <p:cNvGrpSpPr/>
          <p:nvPr/>
        </p:nvGrpSpPr>
        <p:grpSpPr>
          <a:xfrm>
            <a:off x="9691869" y="2194294"/>
            <a:ext cx="1890210" cy="2989178"/>
            <a:chOff x="1331640" y="1700808"/>
            <a:chExt cx="1890210" cy="2989178"/>
          </a:xfrm>
        </p:grpSpPr>
        <p:grpSp>
          <p:nvGrpSpPr>
            <p:cNvPr id="4" name="Group 3">
              <a:extLst>
                <a:ext uri="{FF2B5EF4-FFF2-40B4-BE49-F238E27FC236}">
                  <a16:creationId xmlns:a16="http://schemas.microsoft.com/office/drawing/2014/main" id="{67B98EEF-06C4-4F77-B7AF-CA7FF9AA2818}"/>
                </a:ext>
              </a:extLst>
            </p:cNvPr>
            <p:cNvGrpSpPr/>
            <p:nvPr/>
          </p:nvGrpSpPr>
          <p:grpSpPr>
            <a:xfrm>
              <a:off x="1331640" y="1700808"/>
              <a:ext cx="1890210" cy="2989178"/>
              <a:chOff x="1331640" y="1700808"/>
              <a:chExt cx="1890210" cy="2989178"/>
            </a:xfrm>
          </p:grpSpPr>
          <p:sp>
            <p:nvSpPr>
              <p:cNvPr id="6" name="Rectangle 5">
                <a:extLst>
                  <a:ext uri="{FF2B5EF4-FFF2-40B4-BE49-F238E27FC236}">
                    <a16:creationId xmlns:a16="http://schemas.microsoft.com/office/drawing/2014/main" id="{4E67E5E7-A554-48E0-A243-37D2785EB7DB}"/>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F4A02FD-284C-4C58-B96F-52322068DFC8}"/>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 name="Straight Arrow Connector 4">
              <a:extLst>
                <a:ext uri="{FF2B5EF4-FFF2-40B4-BE49-F238E27FC236}">
                  <a16:creationId xmlns:a16="http://schemas.microsoft.com/office/drawing/2014/main" id="{0349939B-7F07-4A08-BEFD-A1D1A13F3B2E}"/>
                </a:ext>
              </a:extLst>
            </p:cNvPr>
            <p:cNvCxnSpPr/>
            <p:nvPr/>
          </p:nvCxnSpPr>
          <p:spPr>
            <a:xfrm flipV="1">
              <a:off x="2231740"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077C1B09-BEED-4047-AD5C-55FAB5C16FDA}"/>
              </a:ext>
            </a:extLst>
          </p:cNvPr>
          <p:cNvSpPr txBox="1"/>
          <p:nvPr/>
        </p:nvSpPr>
        <p:spPr>
          <a:xfrm>
            <a:off x="9971313" y="3286317"/>
            <a:ext cx="1382469" cy="369332"/>
          </a:xfrm>
          <a:prstGeom prst="rect">
            <a:avLst/>
          </a:prstGeom>
          <a:noFill/>
        </p:spPr>
        <p:txBody>
          <a:bodyPr wrap="square" rtlCol="0">
            <a:spAutoFit/>
          </a:bodyPr>
          <a:lstStyle/>
          <a:p>
            <a:r>
              <a:rPr lang="en-US" dirty="0"/>
              <a:t>0.08 N/m</a:t>
            </a:r>
            <a:r>
              <a:rPr lang="en-US" baseline="30000" dirty="0"/>
              <a:t>2</a:t>
            </a:r>
          </a:p>
        </p:txBody>
      </p:sp>
      <p:sp>
        <p:nvSpPr>
          <p:cNvPr id="10" name="TextBox 9">
            <a:extLst>
              <a:ext uri="{FF2B5EF4-FFF2-40B4-BE49-F238E27FC236}">
                <a16:creationId xmlns:a16="http://schemas.microsoft.com/office/drawing/2014/main" id="{33E33A70-3E5B-4D80-95E2-AAD768B18012}"/>
              </a:ext>
            </a:extLst>
          </p:cNvPr>
          <p:cNvSpPr txBox="1"/>
          <p:nvPr/>
        </p:nvSpPr>
        <p:spPr>
          <a:xfrm>
            <a:off x="9817017" y="1714206"/>
            <a:ext cx="1632763" cy="369332"/>
          </a:xfrm>
          <a:prstGeom prst="rect">
            <a:avLst/>
          </a:prstGeom>
          <a:noFill/>
        </p:spPr>
        <p:txBody>
          <a:bodyPr wrap="square" rtlCol="0">
            <a:spAutoFit/>
          </a:bodyPr>
          <a:lstStyle/>
          <a:p>
            <a:r>
              <a:rPr lang="en-US" dirty="0"/>
              <a:t>0.5 m Diameter</a:t>
            </a:r>
          </a:p>
        </p:txBody>
      </p:sp>
      <p:sp>
        <p:nvSpPr>
          <p:cNvPr id="11" name="TextBox 10">
            <a:extLst>
              <a:ext uri="{FF2B5EF4-FFF2-40B4-BE49-F238E27FC236}">
                <a16:creationId xmlns:a16="http://schemas.microsoft.com/office/drawing/2014/main" id="{34A1F868-06ED-4EDA-B6C1-A0007A295233}"/>
              </a:ext>
            </a:extLst>
          </p:cNvPr>
          <p:cNvSpPr txBox="1"/>
          <p:nvPr/>
        </p:nvSpPr>
        <p:spPr>
          <a:xfrm>
            <a:off x="1267709" y="2083538"/>
            <a:ext cx="7128146" cy="3724096"/>
          </a:xfrm>
          <a:prstGeom prst="rect">
            <a:avLst/>
          </a:prstGeom>
          <a:noFill/>
        </p:spPr>
        <p:txBody>
          <a:bodyPr wrap="square" rtlCol="0">
            <a:spAutoFit/>
          </a:bodyPr>
          <a:lstStyle/>
          <a:p>
            <a:r>
              <a:rPr lang="en-US" sz="2000" dirty="0"/>
              <a:t>We then use Newton’s 2</a:t>
            </a:r>
            <a:r>
              <a:rPr lang="en-US" sz="2000" baseline="30000" dirty="0"/>
              <a:t>nd</a:t>
            </a:r>
            <a:r>
              <a:rPr lang="en-US" sz="2000" dirty="0"/>
              <a:t> law to calculate the acceleration.</a:t>
            </a:r>
          </a:p>
          <a:p>
            <a:endParaRPr lang="en-US" sz="2000" dirty="0"/>
          </a:p>
          <a:p>
            <a:r>
              <a:rPr lang="en-US" sz="2000" dirty="0"/>
              <a:t>From Newton’s Second Law:      </a:t>
            </a:r>
            <a:r>
              <a:rPr lang="en-US" sz="2000" b="1" dirty="0"/>
              <a:t>F = Ma</a:t>
            </a:r>
          </a:p>
          <a:p>
            <a:endParaRPr lang="en-US" sz="2000" dirty="0"/>
          </a:p>
          <a:p>
            <a:r>
              <a:rPr lang="en-US" sz="2000" dirty="0"/>
              <a:t>	        </a:t>
            </a:r>
            <a:r>
              <a:rPr lang="en-US" sz="2000" b="1" dirty="0"/>
              <a:t>Force</a:t>
            </a:r>
            <a:r>
              <a:rPr lang="en-US" sz="2000" dirty="0"/>
              <a:t>	    0.016 N</a:t>
            </a:r>
          </a:p>
          <a:p>
            <a:r>
              <a:rPr lang="en-US" sz="2000" b="1" dirty="0"/>
              <a:t>Accel    =    -------------     </a:t>
            </a:r>
            <a:r>
              <a:rPr lang="en-US" sz="2000" dirty="0"/>
              <a:t>=     -------------   =   0.8 m/sec</a:t>
            </a:r>
            <a:r>
              <a:rPr lang="en-US" sz="2000" baseline="30000" dirty="0"/>
              <a:t>2</a:t>
            </a:r>
            <a:r>
              <a:rPr lang="en-US" sz="2000" dirty="0"/>
              <a:t>   =   0.1 G’s </a:t>
            </a:r>
          </a:p>
          <a:p>
            <a:r>
              <a:rPr lang="en-US" sz="2000" dirty="0"/>
              <a:t>	</a:t>
            </a:r>
            <a:r>
              <a:rPr lang="en-US" sz="2000" b="1" dirty="0"/>
              <a:t>        Mass</a:t>
            </a:r>
            <a:r>
              <a:rPr lang="en-US" sz="2000" dirty="0"/>
              <a:t>	    0.02 Kg</a:t>
            </a:r>
          </a:p>
          <a:p>
            <a:endParaRPr lang="en-US" sz="2400" i="1" dirty="0"/>
          </a:p>
          <a:p>
            <a:endParaRPr lang="en-US" sz="2400" i="1" dirty="0"/>
          </a:p>
          <a:p>
            <a:endParaRPr lang="en-US" sz="2400" i="1" dirty="0"/>
          </a:p>
          <a:p>
            <a:endParaRPr lang="en-US" sz="2400" i="1" dirty="0"/>
          </a:p>
        </p:txBody>
      </p:sp>
    </p:spTree>
    <p:extLst>
      <p:ext uri="{BB962C8B-B14F-4D97-AF65-F5344CB8AC3E}">
        <p14:creationId xmlns:p14="http://schemas.microsoft.com/office/powerpoint/2010/main" val="2408562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86EB1F-A17B-4A72-AEFF-3F61F0477492}"/>
              </a:ext>
            </a:extLst>
          </p:cNvPr>
          <p:cNvSpPr txBox="1"/>
          <p:nvPr/>
        </p:nvSpPr>
        <p:spPr>
          <a:xfrm>
            <a:off x="942122" y="553517"/>
            <a:ext cx="10427837" cy="830997"/>
          </a:xfrm>
          <a:prstGeom prst="rect">
            <a:avLst/>
          </a:prstGeom>
          <a:noFill/>
        </p:spPr>
        <p:txBody>
          <a:bodyPr wrap="square" rtlCol="0">
            <a:spAutoFit/>
          </a:bodyPr>
          <a:lstStyle/>
          <a:p>
            <a:r>
              <a:rPr lang="en-US" sz="2400" dirty="0">
                <a:solidFill>
                  <a:srgbClr val="002060"/>
                </a:solidFill>
              </a:rPr>
              <a:t>If the ambient air pressure is 95,000 N/m</a:t>
            </a:r>
            <a:r>
              <a:rPr lang="en-US" sz="2400" baseline="30000" dirty="0">
                <a:solidFill>
                  <a:srgbClr val="002060"/>
                </a:solidFill>
              </a:rPr>
              <a:t>2</a:t>
            </a:r>
            <a:r>
              <a:rPr lang="en-US" sz="2400" dirty="0">
                <a:solidFill>
                  <a:srgbClr val="002060"/>
                </a:solidFill>
              </a:rPr>
              <a:t> at the top of a mountain, what is the air pressure at the top of a 100 m radio tower placed on top of the mountain?</a:t>
            </a:r>
          </a:p>
        </p:txBody>
      </p:sp>
      <p:grpSp>
        <p:nvGrpSpPr>
          <p:cNvPr id="2" name="Group 1">
            <a:extLst>
              <a:ext uri="{FF2B5EF4-FFF2-40B4-BE49-F238E27FC236}">
                <a16:creationId xmlns:a16="http://schemas.microsoft.com/office/drawing/2014/main" id="{328FE1C8-D6B3-4410-AA55-D6A18E830AC4}"/>
              </a:ext>
            </a:extLst>
          </p:cNvPr>
          <p:cNvGrpSpPr/>
          <p:nvPr/>
        </p:nvGrpSpPr>
        <p:grpSpPr>
          <a:xfrm>
            <a:off x="9725899" y="1963658"/>
            <a:ext cx="1884212" cy="3927793"/>
            <a:chOff x="9400313" y="1828800"/>
            <a:chExt cx="1884212" cy="3927793"/>
          </a:xfrm>
        </p:grpSpPr>
        <p:sp>
          <p:nvSpPr>
            <p:cNvPr id="5" name="Trapezoid 4">
              <a:extLst>
                <a:ext uri="{FF2B5EF4-FFF2-40B4-BE49-F238E27FC236}">
                  <a16:creationId xmlns:a16="http://schemas.microsoft.com/office/drawing/2014/main" id="{0DE76C45-273C-4C9C-85F0-25E76316CC4A}"/>
                </a:ext>
              </a:extLst>
            </p:cNvPr>
            <p:cNvSpPr/>
            <p:nvPr/>
          </p:nvSpPr>
          <p:spPr>
            <a:xfrm>
              <a:off x="9400313" y="3429029"/>
              <a:ext cx="1884212" cy="2327564"/>
            </a:xfrm>
            <a:prstGeom prst="trapezoi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42EFBD3-F14A-4706-B484-DCA1D76A103A}"/>
                </a:ext>
              </a:extLst>
            </p:cNvPr>
            <p:cNvSpPr/>
            <p:nvPr/>
          </p:nvSpPr>
          <p:spPr>
            <a:xfrm>
              <a:off x="10474036" y="1828800"/>
              <a:ext cx="69273"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ABDCBCD-CFD4-4733-9B2B-9901C07F7701}"/>
                </a:ext>
              </a:extLst>
            </p:cNvPr>
            <p:cNvSpPr txBox="1"/>
            <p:nvPr/>
          </p:nvSpPr>
          <p:spPr>
            <a:xfrm>
              <a:off x="9518073" y="2444234"/>
              <a:ext cx="928254" cy="369332"/>
            </a:xfrm>
            <a:prstGeom prst="rect">
              <a:avLst/>
            </a:prstGeom>
            <a:noFill/>
          </p:spPr>
          <p:txBody>
            <a:bodyPr wrap="square" rtlCol="0">
              <a:spAutoFit/>
            </a:bodyPr>
            <a:lstStyle/>
            <a:p>
              <a:r>
                <a:rPr lang="en-US" dirty="0"/>
                <a:t>100 m</a:t>
              </a:r>
            </a:p>
          </p:txBody>
        </p:sp>
        <p:cxnSp>
          <p:nvCxnSpPr>
            <p:cNvPr id="9" name="Straight Arrow Connector 8">
              <a:extLst>
                <a:ext uri="{FF2B5EF4-FFF2-40B4-BE49-F238E27FC236}">
                  <a16:creationId xmlns:a16="http://schemas.microsoft.com/office/drawing/2014/main" id="{6007FA4E-1592-4B08-A460-AB70DDA76A5A}"/>
                </a:ext>
              </a:extLst>
            </p:cNvPr>
            <p:cNvCxnSpPr>
              <a:stCxn id="7" idx="0"/>
            </p:cNvCxnSpPr>
            <p:nvPr/>
          </p:nvCxnSpPr>
          <p:spPr>
            <a:xfrm flipV="1">
              <a:off x="9982200" y="1828800"/>
              <a:ext cx="0" cy="6154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DF3A597-6B18-45B1-AAF6-192B7F23800D}"/>
                </a:ext>
              </a:extLst>
            </p:cNvPr>
            <p:cNvCxnSpPr>
              <a:cxnSpLocks/>
            </p:cNvCxnSpPr>
            <p:nvPr/>
          </p:nvCxnSpPr>
          <p:spPr>
            <a:xfrm>
              <a:off x="9982197" y="2798621"/>
              <a:ext cx="0" cy="6154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CE38A39E-FD38-43E3-8850-3747098C3A3F}"/>
              </a:ext>
            </a:extLst>
          </p:cNvPr>
          <p:cNvSpPr txBox="1"/>
          <p:nvPr/>
        </p:nvSpPr>
        <p:spPr>
          <a:xfrm>
            <a:off x="951341" y="1984271"/>
            <a:ext cx="7797819" cy="4062651"/>
          </a:xfrm>
          <a:prstGeom prst="rect">
            <a:avLst/>
          </a:prstGeom>
          <a:noFill/>
        </p:spPr>
        <p:txBody>
          <a:bodyPr wrap="square" rtlCol="0">
            <a:spAutoFit/>
          </a:bodyPr>
          <a:lstStyle/>
          <a:p>
            <a:r>
              <a:rPr lang="en-US" sz="2000" dirty="0"/>
              <a:t>We set the “reference point” as the top of the mountain.</a:t>
            </a:r>
          </a:p>
          <a:p>
            <a:endParaRPr lang="en-US" sz="2000" dirty="0"/>
          </a:p>
          <a:p>
            <a:r>
              <a:rPr lang="en-US" sz="2000" b="1" dirty="0"/>
              <a:t>Press. Change  =  Air Density  *  Accel Due to </a:t>
            </a:r>
            <a:r>
              <a:rPr lang="en-US" sz="2000" b="1" dirty="0" err="1"/>
              <a:t>Grav</a:t>
            </a:r>
            <a:r>
              <a:rPr lang="en-US" sz="2000" b="1" dirty="0"/>
              <a:t>  *  Height</a:t>
            </a:r>
            <a:r>
              <a:rPr lang="en-US" sz="2000" b="1" baseline="-25000" dirty="0"/>
              <a:t>above ref</a:t>
            </a:r>
          </a:p>
          <a:p>
            <a:endParaRPr lang="en-US" sz="2000" dirty="0"/>
          </a:p>
          <a:p>
            <a:r>
              <a:rPr lang="en-US" sz="2000" dirty="0"/>
              <a:t>	            =  1.226  Kg/m</a:t>
            </a:r>
            <a:r>
              <a:rPr lang="en-US" sz="2000" baseline="30000" dirty="0"/>
              <a:t>3</a:t>
            </a:r>
            <a:r>
              <a:rPr lang="en-US" sz="2000" dirty="0"/>
              <a:t>  *  9.8 m/sec</a:t>
            </a:r>
            <a:r>
              <a:rPr lang="en-US" sz="2000" baseline="30000" dirty="0"/>
              <a:t>2</a:t>
            </a:r>
            <a:r>
              <a:rPr lang="en-US" sz="2000" dirty="0"/>
              <a:t>  *  100 m</a:t>
            </a:r>
          </a:p>
          <a:p>
            <a:r>
              <a:rPr lang="en-US" sz="2000" dirty="0"/>
              <a:t>	            =  1201.5 N/m</a:t>
            </a:r>
            <a:r>
              <a:rPr lang="en-US" sz="2000" baseline="30000" dirty="0"/>
              <a:t>2</a:t>
            </a:r>
          </a:p>
          <a:p>
            <a:endParaRPr lang="en-US" sz="2000" dirty="0"/>
          </a:p>
          <a:p>
            <a:r>
              <a:rPr lang="en-US" sz="2000" dirty="0"/>
              <a:t>The pressure change is </a:t>
            </a:r>
            <a:r>
              <a:rPr lang="en-US" sz="2000" u="sng" dirty="0"/>
              <a:t>negative</a:t>
            </a:r>
            <a:r>
              <a:rPr lang="en-US" sz="2000" dirty="0"/>
              <a:t> since the altitude at the top of the tower is higher than the mountain top.  This means the pressure will be lower…</a:t>
            </a:r>
          </a:p>
          <a:p>
            <a:endParaRPr lang="en-US" sz="2000" dirty="0"/>
          </a:p>
          <a:p>
            <a:r>
              <a:rPr lang="en-US" sz="2000" dirty="0"/>
              <a:t>	Pressure    =    95,000 N/m</a:t>
            </a:r>
            <a:r>
              <a:rPr lang="en-US" sz="2000" baseline="30000" dirty="0"/>
              <a:t>2</a:t>
            </a:r>
            <a:r>
              <a:rPr lang="en-US" sz="2000" dirty="0"/>
              <a:t>  -  1201.5  N/m</a:t>
            </a:r>
            <a:r>
              <a:rPr lang="en-US" sz="2000" baseline="30000" dirty="0"/>
              <a:t>2</a:t>
            </a:r>
          </a:p>
          <a:p>
            <a:r>
              <a:rPr lang="en-US" sz="2000" dirty="0"/>
              <a:t>		    =    </a:t>
            </a:r>
            <a:r>
              <a:rPr lang="en-US" sz="2000" b="1" dirty="0"/>
              <a:t>93,798.5  N/m</a:t>
            </a:r>
            <a:r>
              <a:rPr lang="en-US" sz="2000" b="1" baseline="30000" dirty="0"/>
              <a:t>2</a:t>
            </a:r>
          </a:p>
          <a:p>
            <a:endParaRPr lang="en-US" dirty="0"/>
          </a:p>
        </p:txBody>
      </p:sp>
      <p:sp>
        <p:nvSpPr>
          <p:cNvPr id="12" name="Slide Number Placeholder 11">
            <a:extLst>
              <a:ext uri="{FF2B5EF4-FFF2-40B4-BE49-F238E27FC236}">
                <a16:creationId xmlns:a16="http://schemas.microsoft.com/office/drawing/2014/main" id="{53807242-50EA-4DE7-94AE-A27142451142}"/>
              </a:ext>
            </a:extLst>
          </p:cNvPr>
          <p:cNvSpPr>
            <a:spLocks noGrp="1"/>
          </p:cNvSpPr>
          <p:nvPr>
            <p:ph type="sldNum" sz="quarter" idx="12"/>
          </p:nvPr>
        </p:nvSpPr>
        <p:spPr/>
        <p:txBody>
          <a:bodyPr/>
          <a:lstStyle/>
          <a:p>
            <a:fld id="{BC87407D-09B0-4D92-8EBD-0586CC7B95CF}" type="slidenum">
              <a:rPr lang="en-US" smtClean="0"/>
              <a:t>2</a:t>
            </a:fld>
            <a:endParaRPr lang="en-US"/>
          </a:p>
        </p:txBody>
      </p:sp>
      <p:sp>
        <p:nvSpPr>
          <p:cNvPr id="3" name="TextBox 2">
            <a:extLst>
              <a:ext uri="{FF2B5EF4-FFF2-40B4-BE49-F238E27FC236}">
                <a16:creationId xmlns:a16="http://schemas.microsoft.com/office/drawing/2014/main" id="{0E4B046F-C3E5-4A2D-B6BD-B0C04528B6D1}"/>
              </a:ext>
            </a:extLst>
          </p:cNvPr>
          <p:cNvSpPr txBox="1"/>
          <p:nvPr/>
        </p:nvSpPr>
        <p:spPr>
          <a:xfrm>
            <a:off x="10095352" y="5358954"/>
            <a:ext cx="1145306" cy="369332"/>
          </a:xfrm>
          <a:prstGeom prst="rect">
            <a:avLst/>
          </a:prstGeom>
          <a:noFill/>
        </p:spPr>
        <p:txBody>
          <a:bodyPr wrap="square" rtlCol="0">
            <a:spAutoFit/>
          </a:bodyPr>
          <a:lstStyle/>
          <a:p>
            <a:r>
              <a:rPr lang="en-US" dirty="0"/>
              <a:t>Mountain</a:t>
            </a:r>
          </a:p>
        </p:txBody>
      </p:sp>
      <p:sp>
        <p:nvSpPr>
          <p:cNvPr id="13" name="TextBox 12">
            <a:extLst>
              <a:ext uri="{FF2B5EF4-FFF2-40B4-BE49-F238E27FC236}">
                <a16:creationId xmlns:a16="http://schemas.microsoft.com/office/drawing/2014/main" id="{4DA6B0B4-8251-415A-86E4-CD02E31324F2}"/>
              </a:ext>
            </a:extLst>
          </p:cNvPr>
          <p:cNvSpPr txBox="1"/>
          <p:nvPr/>
        </p:nvSpPr>
        <p:spPr>
          <a:xfrm>
            <a:off x="10997047" y="2271375"/>
            <a:ext cx="768925" cy="369332"/>
          </a:xfrm>
          <a:prstGeom prst="rect">
            <a:avLst/>
          </a:prstGeom>
          <a:noFill/>
        </p:spPr>
        <p:txBody>
          <a:bodyPr wrap="square" rtlCol="0">
            <a:spAutoFit/>
          </a:bodyPr>
          <a:lstStyle/>
          <a:p>
            <a:r>
              <a:rPr lang="en-US" dirty="0"/>
              <a:t>Tower</a:t>
            </a:r>
          </a:p>
        </p:txBody>
      </p:sp>
    </p:spTree>
    <p:extLst>
      <p:ext uri="{BB962C8B-B14F-4D97-AF65-F5344CB8AC3E}">
        <p14:creationId xmlns:p14="http://schemas.microsoft.com/office/powerpoint/2010/main" val="29673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86EB1F-A17B-4A72-AEFF-3F61F0477492}"/>
              </a:ext>
            </a:extLst>
          </p:cNvPr>
          <p:cNvSpPr txBox="1"/>
          <p:nvPr/>
        </p:nvSpPr>
        <p:spPr>
          <a:xfrm>
            <a:off x="789708" y="402230"/>
            <a:ext cx="10930577" cy="1384995"/>
          </a:xfrm>
          <a:prstGeom prst="rect">
            <a:avLst/>
          </a:prstGeom>
          <a:noFill/>
        </p:spPr>
        <p:txBody>
          <a:bodyPr wrap="square" rtlCol="0">
            <a:spAutoFit/>
          </a:bodyPr>
          <a:lstStyle/>
          <a:p>
            <a:r>
              <a:rPr lang="en-US" sz="2800" dirty="0">
                <a:solidFill>
                  <a:srgbClr val="002060"/>
                </a:solidFill>
              </a:rPr>
              <a:t>What air pressure is required in the sealed container to support a 5.0 N weight sitting on a 0.2 m</a:t>
            </a:r>
            <a:r>
              <a:rPr lang="en-US" sz="2800" baseline="30000" dirty="0">
                <a:solidFill>
                  <a:srgbClr val="002060"/>
                </a:solidFill>
              </a:rPr>
              <a:t>2</a:t>
            </a:r>
            <a:r>
              <a:rPr lang="en-US" sz="2800" dirty="0">
                <a:solidFill>
                  <a:srgbClr val="002060"/>
                </a:solidFill>
              </a:rPr>
              <a:t> frictionless plunger?  Assume the ambient air pressure outside the container is 100,000 N/m</a:t>
            </a:r>
            <a:r>
              <a:rPr lang="en-US" sz="2800" baseline="30000" dirty="0">
                <a:solidFill>
                  <a:srgbClr val="002060"/>
                </a:solidFill>
              </a:rPr>
              <a:t>2</a:t>
            </a:r>
            <a:r>
              <a:rPr lang="en-US" sz="2800" dirty="0">
                <a:solidFill>
                  <a:srgbClr val="002060"/>
                </a:solidFill>
              </a:rPr>
              <a:t>.</a:t>
            </a:r>
          </a:p>
        </p:txBody>
      </p:sp>
      <p:grpSp>
        <p:nvGrpSpPr>
          <p:cNvPr id="11" name="Group 10">
            <a:extLst>
              <a:ext uri="{FF2B5EF4-FFF2-40B4-BE49-F238E27FC236}">
                <a16:creationId xmlns:a16="http://schemas.microsoft.com/office/drawing/2014/main" id="{7C59290D-F59A-4718-93E1-5E23976DE1BE}"/>
              </a:ext>
            </a:extLst>
          </p:cNvPr>
          <p:cNvGrpSpPr/>
          <p:nvPr/>
        </p:nvGrpSpPr>
        <p:grpSpPr>
          <a:xfrm>
            <a:off x="9531928" y="2438420"/>
            <a:ext cx="1620982" cy="2632356"/>
            <a:chOff x="9351818" y="1981208"/>
            <a:chExt cx="1620982" cy="2632356"/>
          </a:xfrm>
        </p:grpSpPr>
        <p:sp>
          <p:nvSpPr>
            <p:cNvPr id="2" name="Rectangle 1">
              <a:extLst>
                <a:ext uri="{FF2B5EF4-FFF2-40B4-BE49-F238E27FC236}">
                  <a16:creationId xmlns:a16="http://schemas.microsoft.com/office/drawing/2014/main" id="{D8C84104-E0C5-4CC1-8807-861E292FD785}"/>
                </a:ext>
              </a:extLst>
            </p:cNvPr>
            <p:cNvSpPr/>
            <p:nvPr/>
          </p:nvSpPr>
          <p:spPr>
            <a:xfrm>
              <a:off x="9351818" y="2078182"/>
              <a:ext cx="1620982"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8059010-3059-4CC8-A9E6-0B74D00112AA}"/>
                </a:ext>
              </a:extLst>
            </p:cNvPr>
            <p:cNvSpPr/>
            <p:nvPr/>
          </p:nvSpPr>
          <p:spPr>
            <a:xfrm>
              <a:off x="9441872" y="1981208"/>
              <a:ext cx="1440873" cy="253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3E13CFB-6EC0-4399-AB36-CCF6C2AD868B}"/>
                </a:ext>
              </a:extLst>
            </p:cNvPr>
            <p:cNvSpPr/>
            <p:nvPr/>
          </p:nvSpPr>
          <p:spPr>
            <a:xfrm>
              <a:off x="9441872" y="3089564"/>
              <a:ext cx="1440873" cy="235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5655FC6-57A5-4D05-91B1-705A56D65126}"/>
                </a:ext>
              </a:extLst>
            </p:cNvPr>
            <p:cNvSpPr/>
            <p:nvPr/>
          </p:nvSpPr>
          <p:spPr>
            <a:xfrm>
              <a:off x="9393390" y="3158839"/>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D343B24-D5E5-41B3-BFCE-191F0511C0F2}"/>
                </a:ext>
              </a:extLst>
            </p:cNvPr>
            <p:cNvSpPr/>
            <p:nvPr/>
          </p:nvSpPr>
          <p:spPr>
            <a:xfrm>
              <a:off x="10764973" y="3158834"/>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F093E626-7D37-4F63-AE62-DC8C4369A178}"/>
                </a:ext>
              </a:extLst>
            </p:cNvPr>
            <p:cNvSpPr/>
            <p:nvPr/>
          </p:nvSpPr>
          <p:spPr>
            <a:xfrm>
              <a:off x="9795163" y="2286000"/>
              <a:ext cx="748145" cy="8035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3D389EF-FFEA-45FD-83DB-FB463F999F79}"/>
                </a:ext>
              </a:extLst>
            </p:cNvPr>
            <p:cNvSpPr txBox="1"/>
            <p:nvPr/>
          </p:nvSpPr>
          <p:spPr>
            <a:xfrm>
              <a:off x="9621973" y="3729246"/>
              <a:ext cx="1219200" cy="369332"/>
            </a:xfrm>
            <a:prstGeom prst="rect">
              <a:avLst/>
            </a:prstGeom>
            <a:noFill/>
          </p:spPr>
          <p:txBody>
            <a:bodyPr wrap="square" rtlCol="0">
              <a:spAutoFit/>
            </a:bodyPr>
            <a:lstStyle/>
            <a:p>
              <a:r>
                <a:rPr lang="en-US" dirty="0"/>
                <a:t>Pressure?</a:t>
              </a:r>
            </a:p>
          </p:txBody>
        </p:sp>
      </p:grpSp>
      <p:sp>
        <p:nvSpPr>
          <p:cNvPr id="10" name="TextBox 9">
            <a:extLst>
              <a:ext uri="{FF2B5EF4-FFF2-40B4-BE49-F238E27FC236}">
                <a16:creationId xmlns:a16="http://schemas.microsoft.com/office/drawing/2014/main" id="{89E09D58-63DD-4D49-A3A6-3F621EFBFEA7}"/>
              </a:ext>
            </a:extLst>
          </p:cNvPr>
          <p:cNvSpPr txBox="1"/>
          <p:nvPr/>
        </p:nvSpPr>
        <p:spPr>
          <a:xfrm>
            <a:off x="789708" y="2178961"/>
            <a:ext cx="8042571" cy="3785652"/>
          </a:xfrm>
          <a:prstGeom prst="rect">
            <a:avLst/>
          </a:prstGeom>
          <a:noFill/>
        </p:spPr>
        <p:txBody>
          <a:bodyPr wrap="square" rtlCol="0">
            <a:spAutoFit/>
          </a:bodyPr>
          <a:lstStyle/>
          <a:p>
            <a:r>
              <a:rPr lang="en-US" sz="2000" dirty="0"/>
              <a:t>To assess this problem, let’s start by looking at the piston and container without the mass.  Air pressure will push down on the piston and the piston will move downward until the gas in the sealed section equally balances the downward force.  This means the internal pressure will also be 100,000 N/m</a:t>
            </a:r>
            <a:r>
              <a:rPr lang="en-US" sz="2000" baseline="30000" dirty="0"/>
              <a:t>2</a:t>
            </a:r>
            <a:r>
              <a:rPr lang="en-US" sz="2000" dirty="0"/>
              <a:t>.</a:t>
            </a:r>
          </a:p>
          <a:p>
            <a:endParaRPr lang="en-US" sz="2000" dirty="0"/>
          </a:p>
          <a:p>
            <a:r>
              <a:rPr lang="en-US" sz="2000" dirty="0"/>
              <a:t>So, we just need to calculate the additional “compressive” pressure caused by the 5.0 N weight sitting on the piston.</a:t>
            </a:r>
          </a:p>
          <a:p>
            <a:endParaRPr lang="en-US" sz="2000" dirty="0"/>
          </a:p>
          <a:p>
            <a:r>
              <a:rPr lang="en-US" sz="2000" dirty="0"/>
              <a:t>		       </a:t>
            </a:r>
            <a:r>
              <a:rPr lang="en-US" sz="2000" b="1" dirty="0"/>
              <a:t>Force</a:t>
            </a:r>
            <a:r>
              <a:rPr lang="en-US" sz="2000" dirty="0"/>
              <a:t>                     5.0 N</a:t>
            </a:r>
          </a:p>
          <a:p>
            <a:r>
              <a:rPr lang="en-US" sz="2000" b="1" dirty="0" err="1"/>
              <a:t>Pressure</a:t>
            </a:r>
            <a:r>
              <a:rPr lang="en-US" sz="2000" b="1" baseline="-25000" dirty="0" err="1"/>
              <a:t>Weight</a:t>
            </a:r>
            <a:r>
              <a:rPr lang="en-US" sz="2000" b="1" baseline="-25000" dirty="0"/>
              <a:t> </a:t>
            </a:r>
            <a:r>
              <a:rPr lang="en-US" sz="2000" b="1" dirty="0"/>
              <a:t>   =    --------------</a:t>
            </a:r>
            <a:r>
              <a:rPr lang="en-US" sz="2000" dirty="0"/>
              <a:t>-     =    --------------    =    25 N/m</a:t>
            </a:r>
            <a:r>
              <a:rPr lang="en-US" sz="2000" baseline="30000" dirty="0"/>
              <a:t>2</a:t>
            </a:r>
          </a:p>
          <a:p>
            <a:r>
              <a:rPr lang="en-US" sz="2000" dirty="0"/>
              <a:t>		        </a:t>
            </a:r>
            <a:r>
              <a:rPr lang="en-US" sz="2000" b="1" dirty="0"/>
              <a:t>Area </a:t>
            </a:r>
            <a:r>
              <a:rPr lang="en-US" sz="2000" dirty="0"/>
              <a:t>                    0.2 m</a:t>
            </a:r>
            <a:r>
              <a:rPr lang="en-US" sz="2000" baseline="30000" dirty="0"/>
              <a:t>2</a:t>
            </a:r>
            <a:r>
              <a:rPr lang="en-US" sz="2000" dirty="0"/>
              <a:t> </a:t>
            </a:r>
          </a:p>
        </p:txBody>
      </p:sp>
      <p:sp>
        <p:nvSpPr>
          <p:cNvPr id="12" name="Slide Number Placeholder 11">
            <a:extLst>
              <a:ext uri="{FF2B5EF4-FFF2-40B4-BE49-F238E27FC236}">
                <a16:creationId xmlns:a16="http://schemas.microsoft.com/office/drawing/2014/main" id="{941CC016-75C5-4C33-8C2E-1E7786F3F8B7}"/>
              </a:ext>
            </a:extLst>
          </p:cNvPr>
          <p:cNvSpPr>
            <a:spLocks noGrp="1"/>
          </p:cNvSpPr>
          <p:nvPr>
            <p:ph type="sldNum" sz="quarter" idx="12"/>
          </p:nvPr>
        </p:nvSpPr>
        <p:spPr/>
        <p:txBody>
          <a:bodyPr/>
          <a:lstStyle/>
          <a:p>
            <a:fld id="{BC87407D-09B0-4D92-8EBD-0586CC7B95CF}" type="slidenum">
              <a:rPr lang="en-US" smtClean="0"/>
              <a:t>3</a:t>
            </a:fld>
            <a:endParaRPr lang="en-US"/>
          </a:p>
        </p:txBody>
      </p:sp>
    </p:spTree>
    <p:extLst>
      <p:ext uri="{BB962C8B-B14F-4D97-AF65-F5344CB8AC3E}">
        <p14:creationId xmlns:p14="http://schemas.microsoft.com/office/powerpoint/2010/main" val="39338352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245E218-8FE5-4070-8228-EF8C7C876A95}"/>
              </a:ext>
            </a:extLst>
          </p:cNvPr>
          <p:cNvSpPr txBox="1"/>
          <p:nvPr/>
        </p:nvSpPr>
        <p:spPr>
          <a:xfrm>
            <a:off x="745344" y="1074509"/>
            <a:ext cx="7574319" cy="4708981"/>
          </a:xfrm>
          <a:prstGeom prst="rect">
            <a:avLst/>
          </a:prstGeom>
          <a:noFill/>
        </p:spPr>
        <p:txBody>
          <a:bodyPr wrap="square" rtlCol="0">
            <a:spAutoFit/>
          </a:bodyPr>
          <a:lstStyle/>
          <a:p>
            <a:r>
              <a:rPr lang="en-US" sz="2000" dirty="0"/>
              <a:t>Total</a:t>
            </a:r>
            <a:r>
              <a:rPr lang="en-US" sz="2000" baseline="-25000" dirty="0"/>
              <a:t>Pressure</a:t>
            </a:r>
            <a:r>
              <a:rPr lang="en-US" sz="2000" dirty="0"/>
              <a:t>  =  100,000 N/m2  +  25 N/m2  =  </a:t>
            </a:r>
            <a:r>
              <a:rPr lang="en-US" sz="2000" b="1" dirty="0"/>
              <a:t>100,025 N/m2</a:t>
            </a:r>
          </a:p>
          <a:p>
            <a:endParaRPr lang="en-US" sz="2000" dirty="0"/>
          </a:p>
          <a:p>
            <a:endParaRPr lang="en-US" sz="2000" dirty="0"/>
          </a:p>
          <a:p>
            <a:r>
              <a:rPr lang="en-US" sz="2000" dirty="0"/>
              <a:t>We can also look at the problem initially from a pressure force perspective.  We first calculate the downward force caused by the ambient air pressure:</a:t>
            </a:r>
          </a:p>
          <a:p>
            <a:endParaRPr lang="en-US" sz="2000" dirty="0"/>
          </a:p>
          <a:p>
            <a:r>
              <a:rPr lang="en-US" sz="2000" b="1" dirty="0"/>
              <a:t>Force</a:t>
            </a:r>
            <a:r>
              <a:rPr lang="en-US" sz="2000" b="1" baseline="-25000" dirty="0"/>
              <a:t>Air Pressure</a:t>
            </a:r>
            <a:r>
              <a:rPr lang="en-US" sz="2000" b="1" dirty="0"/>
              <a:t>    =   Ambient Pressure  *  Area of Plunger</a:t>
            </a:r>
          </a:p>
          <a:p>
            <a:r>
              <a:rPr lang="en-US" sz="2000" dirty="0"/>
              <a:t>	             =  100,000 N/m</a:t>
            </a:r>
            <a:r>
              <a:rPr lang="en-US" sz="2000" baseline="30000" dirty="0"/>
              <a:t>2</a:t>
            </a:r>
            <a:r>
              <a:rPr lang="en-US" sz="2000" dirty="0"/>
              <a:t>  *  0.2 m</a:t>
            </a:r>
            <a:r>
              <a:rPr lang="en-US" sz="2000" baseline="30000" dirty="0"/>
              <a:t>2</a:t>
            </a:r>
          </a:p>
          <a:p>
            <a:r>
              <a:rPr lang="en-US" sz="2000" dirty="0"/>
              <a:t>	             =  20,000 N</a:t>
            </a:r>
          </a:p>
          <a:p>
            <a:endParaRPr lang="en-US" sz="2000" dirty="0"/>
          </a:p>
          <a:p>
            <a:r>
              <a:rPr lang="en-US" sz="2000" dirty="0"/>
              <a:t>The total downward force is the combination of the air pressure force and the weight placed on the piston:</a:t>
            </a:r>
          </a:p>
          <a:p>
            <a:endParaRPr lang="en-US" sz="2000" dirty="0"/>
          </a:p>
          <a:p>
            <a:r>
              <a:rPr lang="en-US" sz="2000" dirty="0"/>
              <a:t>Force</a:t>
            </a:r>
            <a:r>
              <a:rPr lang="en-US" sz="2000" baseline="-25000" dirty="0"/>
              <a:t>Total </a:t>
            </a:r>
            <a:r>
              <a:rPr lang="en-US" sz="2000" dirty="0"/>
              <a:t> =  20,000 N  +  5 N  =   20,005 N </a:t>
            </a:r>
          </a:p>
        </p:txBody>
      </p:sp>
      <p:sp>
        <p:nvSpPr>
          <p:cNvPr id="12" name="Slide Number Placeholder 11">
            <a:extLst>
              <a:ext uri="{FF2B5EF4-FFF2-40B4-BE49-F238E27FC236}">
                <a16:creationId xmlns:a16="http://schemas.microsoft.com/office/drawing/2014/main" id="{FF2D1AF1-CDCB-46C8-9BFC-E7DAE5240978}"/>
              </a:ext>
            </a:extLst>
          </p:cNvPr>
          <p:cNvSpPr>
            <a:spLocks noGrp="1"/>
          </p:cNvSpPr>
          <p:nvPr>
            <p:ph type="sldNum" sz="quarter" idx="12"/>
          </p:nvPr>
        </p:nvSpPr>
        <p:spPr/>
        <p:txBody>
          <a:bodyPr/>
          <a:lstStyle/>
          <a:p>
            <a:fld id="{BC87407D-09B0-4D92-8EBD-0586CC7B95CF}" type="slidenum">
              <a:rPr lang="en-US" smtClean="0"/>
              <a:t>4</a:t>
            </a:fld>
            <a:endParaRPr lang="en-US"/>
          </a:p>
        </p:txBody>
      </p:sp>
      <p:grpSp>
        <p:nvGrpSpPr>
          <p:cNvPr id="13" name="Group 12">
            <a:extLst>
              <a:ext uri="{FF2B5EF4-FFF2-40B4-BE49-F238E27FC236}">
                <a16:creationId xmlns:a16="http://schemas.microsoft.com/office/drawing/2014/main" id="{D8E26980-FED7-4474-8F6B-17EB714A3271}"/>
              </a:ext>
            </a:extLst>
          </p:cNvPr>
          <p:cNvGrpSpPr/>
          <p:nvPr/>
        </p:nvGrpSpPr>
        <p:grpSpPr>
          <a:xfrm>
            <a:off x="9531928" y="2438420"/>
            <a:ext cx="1620982" cy="2632356"/>
            <a:chOff x="9351818" y="1981208"/>
            <a:chExt cx="1620982" cy="2632356"/>
          </a:xfrm>
        </p:grpSpPr>
        <p:sp>
          <p:nvSpPr>
            <p:cNvPr id="14" name="Rectangle 13">
              <a:extLst>
                <a:ext uri="{FF2B5EF4-FFF2-40B4-BE49-F238E27FC236}">
                  <a16:creationId xmlns:a16="http://schemas.microsoft.com/office/drawing/2014/main" id="{D6CBF698-014F-4B10-9F94-6F4D25E87D1B}"/>
                </a:ext>
              </a:extLst>
            </p:cNvPr>
            <p:cNvSpPr/>
            <p:nvPr/>
          </p:nvSpPr>
          <p:spPr>
            <a:xfrm>
              <a:off x="9351818" y="2078182"/>
              <a:ext cx="1620982"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AF7C948-6A28-4F4E-A3CF-118A83501ADA}"/>
                </a:ext>
              </a:extLst>
            </p:cNvPr>
            <p:cNvSpPr/>
            <p:nvPr/>
          </p:nvSpPr>
          <p:spPr>
            <a:xfrm>
              <a:off x="9441872" y="1981208"/>
              <a:ext cx="1440873" cy="253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D14EB07-90F4-4ABB-9A7C-536A4EB1F2DF}"/>
                </a:ext>
              </a:extLst>
            </p:cNvPr>
            <p:cNvSpPr/>
            <p:nvPr/>
          </p:nvSpPr>
          <p:spPr>
            <a:xfrm>
              <a:off x="9441872" y="3089564"/>
              <a:ext cx="1440873" cy="235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A1E5190-2DD9-4122-BBFB-E979F3387BE3}"/>
                </a:ext>
              </a:extLst>
            </p:cNvPr>
            <p:cNvSpPr/>
            <p:nvPr/>
          </p:nvSpPr>
          <p:spPr>
            <a:xfrm>
              <a:off x="9393390" y="3158839"/>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378F3A1-8EF7-4110-A84F-AE4ECEF64C91}"/>
                </a:ext>
              </a:extLst>
            </p:cNvPr>
            <p:cNvSpPr/>
            <p:nvPr/>
          </p:nvSpPr>
          <p:spPr>
            <a:xfrm>
              <a:off x="10764973" y="3158834"/>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C13DA99-713D-45BC-9D15-2A3FE83FF865}"/>
                </a:ext>
              </a:extLst>
            </p:cNvPr>
            <p:cNvSpPr/>
            <p:nvPr/>
          </p:nvSpPr>
          <p:spPr>
            <a:xfrm>
              <a:off x="9795163" y="2286000"/>
              <a:ext cx="748145" cy="8035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2A5D81C-39DC-4049-8A92-9A01C67FD252}"/>
                </a:ext>
              </a:extLst>
            </p:cNvPr>
            <p:cNvSpPr txBox="1"/>
            <p:nvPr/>
          </p:nvSpPr>
          <p:spPr>
            <a:xfrm>
              <a:off x="9621973" y="3729246"/>
              <a:ext cx="1219200" cy="369332"/>
            </a:xfrm>
            <a:prstGeom prst="rect">
              <a:avLst/>
            </a:prstGeom>
            <a:noFill/>
          </p:spPr>
          <p:txBody>
            <a:bodyPr wrap="square" rtlCol="0">
              <a:spAutoFit/>
            </a:bodyPr>
            <a:lstStyle/>
            <a:p>
              <a:r>
                <a:rPr lang="en-US" dirty="0"/>
                <a:t>Pressure?</a:t>
              </a:r>
            </a:p>
          </p:txBody>
        </p:sp>
      </p:grpSp>
    </p:spTree>
    <p:extLst>
      <p:ext uri="{BB962C8B-B14F-4D97-AF65-F5344CB8AC3E}">
        <p14:creationId xmlns:p14="http://schemas.microsoft.com/office/powerpoint/2010/main" val="4236294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245E218-8FE5-4070-8228-EF8C7C876A95}"/>
              </a:ext>
            </a:extLst>
          </p:cNvPr>
          <p:cNvSpPr txBox="1"/>
          <p:nvPr/>
        </p:nvSpPr>
        <p:spPr>
          <a:xfrm>
            <a:off x="814599" y="1967061"/>
            <a:ext cx="7796001" cy="2923877"/>
          </a:xfrm>
          <a:prstGeom prst="rect">
            <a:avLst/>
          </a:prstGeom>
          <a:noFill/>
        </p:spPr>
        <p:txBody>
          <a:bodyPr wrap="square" rtlCol="0">
            <a:spAutoFit/>
          </a:bodyPr>
          <a:lstStyle/>
          <a:p>
            <a:r>
              <a:rPr lang="en-US" sz="2000" dirty="0"/>
              <a:t>We then divide the total downward force by the area of the piston to determine the pressure inside the sealed container:</a:t>
            </a:r>
          </a:p>
          <a:p>
            <a:endParaRPr lang="en-US" sz="2000" dirty="0"/>
          </a:p>
          <a:p>
            <a:r>
              <a:rPr lang="en-US" sz="2000" dirty="0"/>
              <a:t>	</a:t>
            </a:r>
            <a:r>
              <a:rPr lang="en-US" sz="2000" b="1" dirty="0"/>
              <a:t>           Force</a:t>
            </a:r>
            <a:r>
              <a:rPr lang="en-US" sz="2000" dirty="0"/>
              <a:t>                20,005 N</a:t>
            </a:r>
          </a:p>
          <a:p>
            <a:r>
              <a:rPr lang="en-US" sz="2000" b="1" dirty="0"/>
              <a:t>Pressure</a:t>
            </a:r>
            <a:r>
              <a:rPr lang="en-US" sz="2000" b="1" baseline="-25000" dirty="0"/>
              <a:t> </a:t>
            </a:r>
            <a:r>
              <a:rPr lang="en-US" sz="2000" b="1" dirty="0"/>
              <a:t> =   --------------</a:t>
            </a:r>
            <a:r>
              <a:rPr lang="en-US" sz="2000" dirty="0"/>
              <a:t>    =    -------------    =   </a:t>
            </a:r>
            <a:r>
              <a:rPr lang="en-US" sz="2000" b="1" dirty="0"/>
              <a:t>100,025 N/m</a:t>
            </a:r>
            <a:r>
              <a:rPr lang="en-US" sz="2000" b="1" baseline="30000" dirty="0"/>
              <a:t>2</a:t>
            </a:r>
          </a:p>
          <a:p>
            <a:r>
              <a:rPr lang="en-US" sz="2000" dirty="0"/>
              <a:t>	          </a:t>
            </a:r>
            <a:r>
              <a:rPr lang="en-US" sz="2000" b="1" dirty="0"/>
              <a:t> Area </a:t>
            </a:r>
            <a:r>
              <a:rPr lang="en-US" sz="2000" dirty="0"/>
              <a:t>                   0.2 m</a:t>
            </a:r>
            <a:r>
              <a:rPr lang="en-US" sz="2000" baseline="30000" dirty="0"/>
              <a:t>2</a:t>
            </a:r>
            <a:r>
              <a:rPr lang="en-US" sz="2000" dirty="0"/>
              <a:t> </a:t>
            </a:r>
          </a:p>
          <a:p>
            <a:endParaRPr lang="en-US" sz="2000" dirty="0"/>
          </a:p>
          <a:p>
            <a:r>
              <a:rPr lang="en-US" sz="2000" dirty="0"/>
              <a:t>These two approaches result in the same answer.  That’s a good thing…</a:t>
            </a:r>
          </a:p>
          <a:p>
            <a:endParaRPr lang="en-US" sz="2400" i="1" dirty="0"/>
          </a:p>
        </p:txBody>
      </p:sp>
      <p:sp>
        <p:nvSpPr>
          <p:cNvPr id="2" name="Slide Number Placeholder 1">
            <a:extLst>
              <a:ext uri="{FF2B5EF4-FFF2-40B4-BE49-F238E27FC236}">
                <a16:creationId xmlns:a16="http://schemas.microsoft.com/office/drawing/2014/main" id="{4FEB63C5-0C99-44D7-9209-55102F25357C}"/>
              </a:ext>
            </a:extLst>
          </p:cNvPr>
          <p:cNvSpPr>
            <a:spLocks noGrp="1"/>
          </p:cNvSpPr>
          <p:nvPr>
            <p:ph type="sldNum" sz="quarter" idx="12"/>
          </p:nvPr>
        </p:nvSpPr>
        <p:spPr/>
        <p:txBody>
          <a:bodyPr/>
          <a:lstStyle/>
          <a:p>
            <a:fld id="{BC87407D-09B0-4D92-8EBD-0586CC7B95CF}" type="slidenum">
              <a:rPr lang="en-US" smtClean="0"/>
              <a:t>5</a:t>
            </a:fld>
            <a:endParaRPr lang="en-US"/>
          </a:p>
        </p:txBody>
      </p:sp>
      <p:grpSp>
        <p:nvGrpSpPr>
          <p:cNvPr id="12" name="Group 11">
            <a:extLst>
              <a:ext uri="{FF2B5EF4-FFF2-40B4-BE49-F238E27FC236}">
                <a16:creationId xmlns:a16="http://schemas.microsoft.com/office/drawing/2014/main" id="{EE409D83-A39E-4AE6-87C7-EDCD279EC220}"/>
              </a:ext>
            </a:extLst>
          </p:cNvPr>
          <p:cNvGrpSpPr/>
          <p:nvPr/>
        </p:nvGrpSpPr>
        <p:grpSpPr>
          <a:xfrm>
            <a:off x="9531928" y="2438420"/>
            <a:ext cx="1620982" cy="2632356"/>
            <a:chOff x="9351818" y="1981208"/>
            <a:chExt cx="1620982" cy="2632356"/>
          </a:xfrm>
        </p:grpSpPr>
        <p:sp>
          <p:nvSpPr>
            <p:cNvPr id="13" name="Rectangle 12">
              <a:extLst>
                <a:ext uri="{FF2B5EF4-FFF2-40B4-BE49-F238E27FC236}">
                  <a16:creationId xmlns:a16="http://schemas.microsoft.com/office/drawing/2014/main" id="{765074CF-3428-4B88-A699-19FEF2A5AA00}"/>
                </a:ext>
              </a:extLst>
            </p:cNvPr>
            <p:cNvSpPr/>
            <p:nvPr/>
          </p:nvSpPr>
          <p:spPr>
            <a:xfrm>
              <a:off x="9351818" y="2078182"/>
              <a:ext cx="1620982" cy="2535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35ECE00-0722-4307-B2EC-FC0F753110C4}"/>
                </a:ext>
              </a:extLst>
            </p:cNvPr>
            <p:cNvSpPr/>
            <p:nvPr/>
          </p:nvSpPr>
          <p:spPr>
            <a:xfrm>
              <a:off x="9441872" y="1981208"/>
              <a:ext cx="1440873" cy="2535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1B5049-069D-44DD-867B-09963A6B87BB}"/>
                </a:ext>
              </a:extLst>
            </p:cNvPr>
            <p:cNvSpPr/>
            <p:nvPr/>
          </p:nvSpPr>
          <p:spPr>
            <a:xfrm>
              <a:off x="9441872" y="3089564"/>
              <a:ext cx="1440873" cy="235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6BCE7FA-B239-4B63-A35B-202C0092BB9C}"/>
                </a:ext>
              </a:extLst>
            </p:cNvPr>
            <p:cNvSpPr/>
            <p:nvPr/>
          </p:nvSpPr>
          <p:spPr>
            <a:xfrm>
              <a:off x="9393390" y="3158839"/>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83168AE-4279-4951-9F15-CFE39D635030}"/>
                </a:ext>
              </a:extLst>
            </p:cNvPr>
            <p:cNvSpPr/>
            <p:nvPr/>
          </p:nvSpPr>
          <p:spPr>
            <a:xfrm>
              <a:off x="10764973" y="3158834"/>
              <a:ext cx="152400" cy="12469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926F2733-14B1-4EE7-96ED-5DEF5B8FF303}"/>
                </a:ext>
              </a:extLst>
            </p:cNvPr>
            <p:cNvSpPr/>
            <p:nvPr/>
          </p:nvSpPr>
          <p:spPr>
            <a:xfrm>
              <a:off x="9795163" y="2286000"/>
              <a:ext cx="748145" cy="8035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46185-089B-4D56-BC80-782F6BC9BEC9}"/>
                </a:ext>
              </a:extLst>
            </p:cNvPr>
            <p:cNvSpPr txBox="1"/>
            <p:nvPr/>
          </p:nvSpPr>
          <p:spPr>
            <a:xfrm>
              <a:off x="9621973" y="3729246"/>
              <a:ext cx="1219200" cy="369332"/>
            </a:xfrm>
            <a:prstGeom prst="rect">
              <a:avLst/>
            </a:prstGeom>
            <a:noFill/>
          </p:spPr>
          <p:txBody>
            <a:bodyPr wrap="square" rtlCol="0">
              <a:spAutoFit/>
            </a:bodyPr>
            <a:lstStyle/>
            <a:p>
              <a:r>
                <a:rPr lang="en-US" dirty="0"/>
                <a:t>Pressure?</a:t>
              </a:r>
            </a:p>
          </p:txBody>
        </p:sp>
      </p:grpSp>
    </p:spTree>
    <p:extLst>
      <p:ext uri="{BB962C8B-B14F-4D97-AF65-F5344CB8AC3E}">
        <p14:creationId xmlns:p14="http://schemas.microsoft.com/office/powerpoint/2010/main" val="22705400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12301-4DD0-4716-9D5C-CC3FE1EBD636}"/>
              </a:ext>
            </a:extLst>
          </p:cNvPr>
          <p:cNvSpPr txBox="1"/>
          <p:nvPr/>
        </p:nvSpPr>
        <p:spPr>
          <a:xfrm>
            <a:off x="803564" y="498764"/>
            <a:ext cx="10550236" cy="954107"/>
          </a:xfrm>
          <a:prstGeom prst="rect">
            <a:avLst/>
          </a:prstGeom>
          <a:noFill/>
        </p:spPr>
        <p:txBody>
          <a:bodyPr wrap="square" rtlCol="0">
            <a:spAutoFit/>
          </a:bodyPr>
          <a:lstStyle/>
          <a:p>
            <a:r>
              <a:rPr lang="en-US" sz="2800" dirty="0">
                <a:solidFill>
                  <a:srgbClr val="002060"/>
                </a:solidFill>
              </a:rPr>
              <a:t>What is the force being generated by a 300 N/m</a:t>
            </a:r>
            <a:r>
              <a:rPr lang="en-US" sz="2800" baseline="30000" dirty="0">
                <a:solidFill>
                  <a:srgbClr val="002060"/>
                </a:solidFill>
              </a:rPr>
              <a:t>2</a:t>
            </a:r>
            <a:r>
              <a:rPr lang="en-US" sz="2800" dirty="0">
                <a:solidFill>
                  <a:srgbClr val="002060"/>
                </a:solidFill>
              </a:rPr>
              <a:t> differential pressure that is pressing against a 2.5 m</a:t>
            </a:r>
            <a:r>
              <a:rPr lang="en-US" sz="2800" baseline="30000" dirty="0">
                <a:solidFill>
                  <a:srgbClr val="002060"/>
                </a:solidFill>
              </a:rPr>
              <a:t>2</a:t>
            </a:r>
            <a:r>
              <a:rPr lang="en-US" sz="2800" dirty="0">
                <a:solidFill>
                  <a:srgbClr val="002060"/>
                </a:solidFill>
              </a:rPr>
              <a:t> glass window pain? </a:t>
            </a:r>
          </a:p>
        </p:txBody>
      </p:sp>
      <p:grpSp>
        <p:nvGrpSpPr>
          <p:cNvPr id="21" name="Group 20">
            <a:extLst>
              <a:ext uri="{FF2B5EF4-FFF2-40B4-BE49-F238E27FC236}">
                <a16:creationId xmlns:a16="http://schemas.microsoft.com/office/drawing/2014/main" id="{8632B3C6-5544-4E11-84B8-149D3373C31D}"/>
              </a:ext>
            </a:extLst>
          </p:cNvPr>
          <p:cNvGrpSpPr/>
          <p:nvPr/>
        </p:nvGrpSpPr>
        <p:grpSpPr>
          <a:xfrm>
            <a:off x="7313883" y="1923803"/>
            <a:ext cx="4320340" cy="3782291"/>
            <a:chOff x="6660740" y="1967346"/>
            <a:chExt cx="4347676" cy="3782291"/>
          </a:xfrm>
        </p:grpSpPr>
        <p:sp>
          <p:nvSpPr>
            <p:cNvPr id="5" name="Rectangle 4">
              <a:extLst>
                <a:ext uri="{FF2B5EF4-FFF2-40B4-BE49-F238E27FC236}">
                  <a16:creationId xmlns:a16="http://schemas.microsoft.com/office/drawing/2014/main" id="{3F94A554-D6F9-4105-A765-A32935F69E7C}"/>
                </a:ext>
              </a:extLst>
            </p:cNvPr>
            <p:cNvSpPr/>
            <p:nvPr/>
          </p:nvSpPr>
          <p:spPr>
            <a:xfrm>
              <a:off x="9324110" y="1967346"/>
              <a:ext cx="207818" cy="37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8192998B-2099-48BF-9672-307378D55A8F}"/>
                </a:ext>
              </a:extLst>
            </p:cNvPr>
            <p:cNvCxnSpPr/>
            <p:nvPr/>
          </p:nvCxnSpPr>
          <p:spPr>
            <a:xfrm>
              <a:off x="8432138" y="2035962"/>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31F4193-5A03-496E-B077-6E39705054AD}"/>
                </a:ext>
              </a:extLst>
            </p:cNvPr>
            <p:cNvCxnSpPr/>
            <p:nvPr/>
          </p:nvCxnSpPr>
          <p:spPr>
            <a:xfrm>
              <a:off x="8439398" y="2406075"/>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392090F-4246-4930-B36F-122EBA687260}"/>
                </a:ext>
              </a:extLst>
            </p:cNvPr>
            <p:cNvCxnSpPr/>
            <p:nvPr/>
          </p:nvCxnSpPr>
          <p:spPr>
            <a:xfrm>
              <a:off x="8439394" y="2768931"/>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FCE9301-C573-4736-99F2-CD6FFE31057C}"/>
                </a:ext>
              </a:extLst>
            </p:cNvPr>
            <p:cNvCxnSpPr/>
            <p:nvPr/>
          </p:nvCxnSpPr>
          <p:spPr>
            <a:xfrm>
              <a:off x="8439395" y="3131792"/>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59838E4-13D4-45C3-BF0F-1E10AFC6E5EF}"/>
                </a:ext>
              </a:extLst>
            </p:cNvPr>
            <p:cNvCxnSpPr/>
            <p:nvPr/>
          </p:nvCxnSpPr>
          <p:spPr>
            <a:xfrm>
              <a:off x="8446655" y="3501905"/>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5FDD399-2807-4F3C-8A15-6B61C5E338FD}"/>
                </a:ext>
              </a:extLst>
            </p:cNvPr>
            <p:cNvCxnSpPr/>
            <p:nvPr/>
          </p:nvCxnSpPr>
          <p:spPr>
            <a:xfrm>
              <a:off x="8446651" y="3864761"/>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8C26F8-BF0C-4F2A-8D4E-BA47F7760B1B}"/>
                </a:ext>
              </a:extLst>
            </p:cNvPr>
            <p:cNvCxnSpPr/>
            <p:nvPr/>
          </p:nvCxnSpPr>
          <p:spPr>
            <a:xfrm>
              <a:off x="8453907" y="4234875"/>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8A11B7E-06B6-499A-9EA7-FAC46771457B}"/>
                </a:ext>
              </a:extLst>
            </p:cNvPr>
            <p:cNvCxnSpPr/>
            <p:nvPr/>
          </p:nvCxnSpPr>
          <p:spPr>
            <a:xfrm>
              <a:off x="8461167" y="4604988"/>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1946A80-6097-47C5-BF75-99B52E38D7DC}"/>
                </a:ext>
              </a:extLst>
            </p:cNvPr>
            <p:cNvCxnSpPr/>
            <p:nvPr/>
          </p:nvCxnSpPr>
          <p:spPr>
            <a:xfrm>
              <a:off x="8461163" y="4967844"/>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F58E134-9F1D-4C94-ACE4-050D665D79E0}"/>
                </a:ext>
              </a:extLst>
            </p:cNvPr>
            <p:cNvCxnSpPr/>
            <p:nvPr/>
          </p:nvCxnSpPr>
          <p:spPr>
            <a:xfrm>
              <a:off x="8461164" y="5330705"/>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79BF6D5-5122-42EE-A75C-329B4ED571D3}"/>
                </a:ext>
              </a:extLst>
            </p:cNvPr>
            <p:cNvCxnSpPr/>
            <p:nvPr/>
          </p:nvCxnSpPr>
          <p:spPr>
            <a:xfrm>
              <a:off x="8468424" y="5700818"/>
              <a:ext cx="775854"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67309F4-42F9-45E4-955E-7A90934BA28F}"/>
                </a:ext>
              </a:extLst>
            </p:cNvPr>
            <p:cNvSpPr txBox="1"/>
            <p:nvPr/>
          </p:nvSpPr>
          <p:spPr>
            <a:xfrm>
              <a:off x="9712980" y="3414485"/>
              <a:ext cx="1295436" cy="523220"/>
            </a:xfrm>
            <a:prstGeom prst="rect">
              <a:avLst/>
            </a:prstGeom>
            <a:noFill/>
          </p:spPr>
          <p:txBody>
            <a:bodyPr wrap="square" rtlCol="0">
              <a:spAutoFit/>
            </a:bodyPr>
            <a:lstStyle/>
            <a:p>
              <a:r>
                <a:rPr lang="en-US" sz="2800" dirty="0"/>
                <a:t>2.5 m</a:t>
              </a:r>
              <a:r>
                <a:rPr lang="en-US" sz="2800" baseline="30000" dirty="0"/>
                <a:t>2</a:t>
              </a:r>
            </a:p>
          </p:txBody>
        </p:sp>
        <p:sp>
          <p:nvSpPr>
            <p:cNvPr id="20" name="TextBox 19">
              <a:extLst>
                <a:ext uri="{FF2B5EF4-FFF2-40B4-BE49-F238E27FC236}">
                  <a16:creationId xmlns:a16="http://schemas.microsoft.com/office/drawing/2014/main" id="{084D1A61-9957-40C3-B794-4A2E4BEF34D4}"/>
                </a:ext>
              </a:extLst>
            </p:cNvPr>
            <p:cNvSpPr txBox="1"/>
            <p:nvPr/>
          </p:nvSpPr>
          <p:spPr>
            <a:xfrm>
              <a:off x="6660740" y="3414485"/>
              <a:ext cx="1807684" cy="523220"/>
            </a:xfrm>
            <a:prstGeom prst="rect">
              <a:avLst/>
            </a:prstGeom>
            <a:noFill/>
          </p:spPr>
          <p:txBody>
            <a:bodyPr wrap="square" rtlCol="0">
              <a:spAutoFit/>
            </a:bodyPr>
            <a:lstStyle/>
            <a:p>
              <a:r>
                <a:rPr lang="en-US" sz="2800" dirty="0"/>
                <a:t>300 N/ m</a:t>
              </a:r>
              <a:r>
                <a:rPr lang="en-US" sz="2800" baseline="30000" dirty="0"/>
                <a:t>2</a:t>
              </a:r>
            </a:p>
          </p:txBody>
        </p:sp>
      </p:grpSp>
      <p:sp>
        <p:nvSpPr>
          <p:cNvPr id="22" name="TextBox 21">
            <a:extLst>
              <a:ext uri="{FF2B5EF4-FFF2-40B4-BE49-F238E27FC236}">
                <a16:creationId xmlns:a16="http://schemas.microsoft.com/office/drawing/2014/main" id="{DDE0F1D9-78F7-479C-9EED-01B7BB63B5C6}"/>
              </a:ext>
            </a:extLst>
          </p:cNvPr>
          <p:cNvSpPr txBox="1"/>
          <p:nvPr/>
        </p:nvSpPr>
        <p:spPr>
          <a:xfrm>
            <a:off x="1219200" y="2362532"/>
            <a:ext cx="5345339" cy="2308324"/>
          </a:xfrm>
          <a:prstGeom prst="rect">
            <a:avLst/>
          </a:prstGeom>
          <a:noFill/>
        </p:spPr>
        <p:txBody>
          <a:bodyPr wrap="square" rtlCol="0">
            <a:spAutoFit/>
          </a:bodyPr>
          <a:lstStyle/>
          <a:p>
            <a:r>
              <a:rPr lang="en-US" sz="2400" b="1" i="1" dirty="0"/>
              <a:t>Force</a:t>
            </a:r>
            <a:r>
              <a:rPr lang="en-US" sz="2400" b="1" i="1" baseline="-25000" dirty="0"/>
              <a:t>Pressure</a:t>
            </a:r>
            <a:r>
              <a:rPr lang="en-US" sz="2400" b="1" i="1" dirty="0"/>
              <a:t>   =   Pressure  *   Area</a:t>
            </a:r>
          </a:p>
          <a:p>
            <a:endParaRPr lang="en-US" sz="2400" i="1" dirty="0"/>
          </a:p>
          <a:p>
            <a:r>
              <a:rPr lang="en-US" sz="2400" i="1" dirty="0"/>
              <a:t>	          =   300 N/m</a:t>
            </a:r>
            <a:r>
              <a:rPr lang="en-US" sz="2400" i="1" baseline="30000" dirty="0"/>
              <a:t>2</a:t>
            </a:r>
            <a:r>
              <a:rPr lang="en-US" sz="2400" i="1" dirty="0"/>
              <a:t>  *  2.5 m</a:t>
            </a:r>
            <a:r>
              <a:rPr lang="en-US" sz="2400" i="1" baseline="30000" dirty="0"/>
              <a:t>2</a:t>
            </a:r>
          </a:p>
          <a:p>
            <a:endParaRPr lang="en-US" sz="2400" i="1" dirty="0"/>
          </a:p>
          <a:p>
            <a:r>
              <a:rPr lang="en-US" sz="2400" i="1" dirty="0"/>
              <a:t>	          =   750 N</a:t>
            </a:r>
          </a:p>
          <a:p>
            <a:r>
              <a:rPr lang="en-US" sz="2400" i="1" dirty="0"/>
              <a:t>  </a:t>
            </a:r>
          </a:p>
        </p:txBody>
      </p:sp>
      <p:sp>
        <p:nvSpPr>
          <p:cNvPr id="23" name="Slide Number Placeholder 22">
            <a:extLst>
              <a:ext uri="{FF2B5EF4-FFF2-40B4-BE49-F238E27FC236}">
                <a16:creationId xmlns:a16="http://schemas.microsoft.com/office/drawing/2014/main" id="{962F6436-A0FA-4D96-8686-C814E3216907}"/>
              </a:ext>
            </a:extLst>
          </p:cNvPr>
          <p:cNvSpPr>
            <a:spLocks noGrp="1"/>
          </p:cNvSpPr>
          <p:nvPr>
            <p:ph type="sldNum" sz="quarter" idx="12"/>
          </p:nvPr>
        </p:nvSpPr>
        <p:spPr/>
        <p:txBody>
          <a:bodyPr/>
          <a:lstStyle/>
          <a:p>
            <a:fld id="{BC87407D-09B0-4D92-8EBD-0586CC7B95CF}" type="slidenum">
              <a:rPr lang="en-US" smtClean="0"/>
              <a:t>6</a:t>
            </a:fld>
            <a:endParaRPr lang="en-US"/>
          </a:p>
        </p:txBody>
      </p:sp>
    </p:spTree>
    <p:extLst>
      <p:ext uri="{BB962C8B-B14F-4D97-AF65-F5344CB8AC3E}">
        <p14:creationId xmlns:p14="http://schemas.microsoft.com/office/powerpoint/2010/main" val="195109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12301-4DD0-4716-9D5C-CC3FE1EBD636}"/>
              </a:ext>
            </a:extLst>
          </p:cNvPr>
          <p:cNvSpPr txBox="1"/>
          <p:nvPr/>
        </p:nvSpPr>
        <p:spPr>
          <a:xfrm>
            <a:off x="692726" y="224459"/>
            <a:ext cx="11143673" cy="1569660"/>
          </a:xfrm>
          <a:prstGeom prst="rect">
            <a:avLst/>
          </a:prstGeom>
          <a:noFill/>
        </p:spPr>
        <p:txBody>
          <a:bodyPr wrap="square" rtlCol="0">
            <a:spAutoFit/>
          </a:bodyPr>
          <a:lstStyle/>
          <a:p>
            <a:r>
              <a:rPr lang="en-US" sz="2400" dirty="0">
                <a:solidFill>
                  <a:srgbClr val="002060"/>
                </a:solidFill>
              </a:rPr>
              <a:t>A projectile is placed in a pneumatic canon with an internal barrel diameter of 0.1 m.  What is the acceleration of a 6.0 N projectile if the pressure in the canon is 20,000 N/m</a:t>
            </a:r>
            <a:r>
              <a:rPr lang="en-US" sz="2400" baseline="30000" dirty="0">
                <a:solidFill>
                  <a:srgbClr val="002060"/>
                </a:solidFill>
              </a:rPr>
              <a:t>2</a:t>
            </a:r>
            <a:r>
              <a:rPr lang="en-US" sz="2400" dirty="0">
                <a:solidFill>
                  <a:srgbClr val="002060"/>
                </a:solidFill>
              </a:rPr>
              <a:t>?  Assume the piston on the canon is sealed, frictionless, and massless and neglect the effects of ambient air pressure. </a:t>
            </a:r>
          </a:p>
        </p:txBody>
      </p:sp>
      <p:sp>
        <p:nvSpPr>
          <p:cNvPr id="13" name="TextBox 12">
            <a:extLst>
              <a:ext uri="{FF2B5EF4-FFF2-40B4-BE49-F238E27FC236}">
                <a16:creationId xmlns:a16="http://schemas.microsoft.com/office/drawing/2014/main" id="{21BC6EC8-8E9E-450F-885F-1051F66234E7}"/>
              </a:ext>
            </a:extLst>
          </p:cNvPr>
          <p:cNvSpPr txBox="1"/>
          <p:nvPr/>
        </p:nvSpPr>
        <p:spPr>
          <a:xfrm>
            <a:off x="1213590" y="3417341"/>
            <a:ext cx="10101943" cy="3139321"/>
          </a:xfrm>
          <a:prstGeom prst="rect">
            <a:avLst/>
          </a:prstGeom>
          <a:noFill/>
        </p:spPr>
        <p:txBody>
          <a:bodyPr wrap="square" rtlCol="0">
            <a:spAutoFit/>
          </a:bodyPr>
          <a:lstStyle/>
          <a:p>
            <a:r>
              <a:rPr lang="en-US" sz="2000" dirty="0"/>
              <a:t>The first step is to calculate the force pushing on the projectile.  We need pressure and area: </a:t>
            </a:r>
          </a:p>
          <a:p>
            <a:endParaRPr lang="en-US" sz="2000" b="1" dirty="0"/>
          </a:p>
          <a:p>
            <a:r>
              <a:rPr lang="en-US" sz="2000" b="1" dirty="0"/>
              <a:t>Radius of Piston  =  </a:t>
            </a:r>
            <a:r>
              <a:rPr lang="en-US" sz="2000" b="1" dirty="0" err="1"/>
              <a:t>Dia</a:t>
            </a:r>
            <a:r>
              <a:rPr lang="en-US" sz="2000" b="1" dirty="0"/>
              <a:t> of Piston  /  2   </a:t>
            </a:r>
            <a:r>
              <a:rPr lang="en-US" sz="2000" dirty="0"/>
              <a:t>=   0.1 m / 2  =  0.05 m</a:t>
            </a:r>
          </a:p>
          <a:p>
            <a:endParaRPr lang="en-US" sz="2000" dirty="0"/>
          </a:p>
          <a:p>
            <a:r>
              <a:rPr lang="en-US" sz="2000" b="1" dirty="0"/>
              <a:t>Area of Canon Barrel    =    Pi   *   Radius2</a:t>
            </a:r>
          </a:p>
          <a:p>
            <a:r>
              <a:rPr lang="en-US" sz="2000" dirty="0"/>
              <a:t>		          =   3.1416   *   (0.05 m)</a:t>
            </a:r>
            <a:r>
              <a:rPr lang="en-US" sz="2000" baseline="30000" dirty="0"/>
              <a:t>2</a:t>
            </a:r>
          </a:p>
          <a:p>
            <a:r>
              <a:rPr lang="en-US" sz="2000" dirty="0"/>
              <a:t>		          =   0.008 m2</a:t>
            </a:r>
          </a:p>
          <a:p>
            <a:endParaRPr lang="en-US" sz="2000" dirty="0"/>
          </a:p>
          <a:p>
            <a:r>
              <a:rPr lang="en-US" sz="2000" b="1" dirty="0"/>
              <a:t>Force</a:t>
            </a:r>
            <a:r>
              <a:rPr lang="en-US" sz="2000" b="1" baseline="-25000" dirty="0"/>
              <a:t>Pressure</a:t>
            </a:r>
            <a:r>
              <a:rPr lang="en-US" sz="2000" b="1" dirty="0"/>
              <a:t>  =  Pressure  *  Area   </a:t>
            </a:r>
            <a:r>
              <a:rPr lang="en-US" sz="2000" dirty="0"/>
              <a:t>=    20,000 N/m</a:t>
            </a:r>
            <a:r>
              <a:rPr lang="en-US" sz="2000" baseline="30000" dirty="0"/>
              <a:t>2</a:t>
            </a:r>
            <a:r>
              <a:rPr lang="en-US" sz="2000" dirty="0"/>
              <a:t>  *  0.008 m</a:t>
            </a:r>
            <a:r>
              <a:rPr lang="en-US" sz="2000" baseline="30000" dirty="0"/>
              <a:t>2</a:t>
            </a:r>
            <a:r>
              <a:rPr lang="en-US" sz="2000" dirty="0"/>
              <a:t>  =  160 N  </a:t>
            </a:r>
          </a:p>
          <a:p>
            <a:endParaRPr lang="en-US" dirty="0"/>
          </a:p>
        </p:txBody>
      </p:sp>
      <p:sp>
        <p:nvSpPr>
          <p:cNvPr id="15" name="Slide Number Placeholder 14">
            <a:extLst>
              <a:ext uri="{FF2B5EF4-FFF2-40B4-BE49-F238E27FC236}">
                <a16:creationId xmlns:a16="http://schemas.microsoft.com/office/drawing/2014/main" id="{34907621-AC55-4125-AE1F-9E6943FF3236}"/>
              </a:ext>
            </a:extLst>
          </p:cNvPr>
          <p:cNvSpPr>
            <a:spLocks noGrp="1"/>
          </p:cNvSpPr>
          <p:nvPr>
            <p:ph type="sldNum" sz="quarter" idx="12"/>
          </p:nvPr>
        </p:nvSpPr>
        <p:spPr/>
        <p:txBody>
          <a:bodyPr/>
          <a:lstStyle/>
          <a:p>
            <a:fld id="{BC87407D-09B0-4D92-8EBD-0586CC7B95CF}" type="slidenum">
              <a:rPr lang="en-US" smtClean="0"/>
              <a:t>7</a:t>
            </a:fld>
            <a:endParaRPr lang="en-US"/>
          </a:p>
        </p:txBody>
      </p:sp>
      <p:grpSp>
        <p:nvGrpSpPr>
          <p:cNvPr id="19" name="Group 18">
            <a:extLst>
              <a:ext uri="{FF2B5EF4-FFF2-40B4-BE49-F238E27FC236}">
                <a16:creationId xmlns:a16="http://schemas.microsoft.com/office/drawing/2014/main" id="{BF2D9913-D9E5-4B4B-A881-28F8E0DD4865}"/>
              </a:ext>
            </a:extLst>
          </p:cNvPr>
          <p:cNvGrpSpPr/>
          <p:nvPr/>
        </p:nvGrpSpPr>
        <p:grpSpPr>
          <a:xfrm>
            <a:off x="1939637" y="2044226"/>
            <a:ext cx="7800112" cy="1052945"/>
            <a:chOff x="1995055" y="2319644"/>
            <a:chExt cx="7800112" cy="1052945"/>
          </a:xfrm>
        </p:grpSpPr>
        <p:grpSp>
          <p:nvGrpSpPr>
            <p:cNvPr id="12" name="Group 11">
              <a:extLst>
                <a:ext uri="{FF2B5EF4-FFF2-40B4-BE49-F238E27FC236}">
                  <a16:creationId xmlns:a16="http://schemas.microsoft.com/office/drawing/2014/main" id="{C9FF3E5F-19B7-4463-B3D2-1345E41A5BDD}"/>
                </a:ext>
              </a:extLst>
            </p:cNvPr>
            <p:cNvGrpSpPr/>
            <p:nvPr/>
          </p:nvGrpSpPr>
          <p:grpSpPr>
            <a:xfrm>
              <a:off x="1995055" y="2319644"/>
              <a:ext cx="7800112" cy="1052945"/>
              <a:chOff x="1995055" y="2189018"/>
              <a:chExt cx="7800112" cy="1052945"/>
            </a:xfrm>
          </p:grpSpPr>
          <p:sp>
            <p:nvSpPr>
              <p:cNvPr id="3" name="Rectangle: Rounded Corners 2">
                <a:extLst>
                  <a:ext uri="{FF2B5EF4-FFF2-40B4-BE49-F238E27FC236}">
                    <a16:creationId xmlns:a16="http://schemas.microsoft.com/office/drawing/2014/main" id="{70814525-09C9-4404-A977-11B10E89559B}"/>
                  </a:ext>
                </a:extLst>
              </p:cNvPr>
              <p:cNvSpPr/>
              <p:nvPr/>
            </p:nvSpPr>
            <p:spPr>
              <a:xfrm>
                <a:off x="1995055" y="2189018"/>
                <a:ext cx="1898072" cy="1052945"/>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4CA408B-0709-4B4C-A5CF-B13F616DCE9A}"/>
                  </a:ext>
                </a:extLst>
              </p:cNvPr>
              <p:cNvSpPr/>
              <p:nvPr/>
            </p:nvSpPr>
            <p:spPr>
              <a:xfrm>
                <a:off x="3893130" y="2486890"/>
                <a:ext cx="5902037" cy="417683"/>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C7AD0FD3-DF26-4718-A921-443D2815A28F}"/>
                  </a:ext>
                </a:extLst>
              </p:cNvPr>
              <p:cNvSpPr/>
              <p:nvPr/>
            </p:nvSpPr>
            <p:spPr>
              <a:xfrm>
                <a:off x="5070764" y="2486891"/>
                <a:ext cx="152400" cy="401782"/>
              </a:xfrm>
              <a:prstGeom prst="roundRect">
                <a:avLst>
                  <a:gd name="adj" fmla="val 4230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AB149D9-9C79-4F6B-9CC2-09AB0153F7B2}"/>
                  </a:ext>
                </a:extLst>
              </p:cNvPr>
              <p:cNvSpPr/>
              <p:nvPr/>
            </p:nvSpPr>
            <p:spPr>
              <a:xfrm>
                <a:off x="5237013" y="2486891"/>
                <a:ext cx="484914" cy="4017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8CBD188-774E-41E9-BB41-961AB8F8AB41}"/>
                  </a:ext>
                </a:extLst>
              </p:cNvPr>
              <p:cNvSpPr txBox="1"/>
              <p:nvPr/>
            </p:nvSpPr>
            <p:spPr>
              <a:xfrm>
                <a:off x="2062349" y="2535242"/>
                <a:ext cx="1747641" cy="369332"/>
              </a:xfrm>
              <a:prstGeom prst="rect">
                <a:avLst/>
              </a:prstGeom>
              <a:noFill/>
            </p:spPr>
            <p:txBody>
              <a:bodyPr wrap="square" rtlCol="0">
                <a:spAutoFit/>
              </a:bodyPr>
              <a:lstStyle/>
              <a:p>
                <a:r>
                  <a:rPr lang="en-US" dirty="0"/>
                  <a:t>P = 20,000 N/m2</a:t>
                </a:r>
              </a:p>
            </p:txBody>
          </p:sp>
          <p:cxnSp>
            <p:nvCxnSpPr>
              <p:cNvPr id="9" name="Straight Arrow Connector 8">
                <a:extLst>
                  <a:ext uri="{FF2B5EF4-FFF2-40B4-BE49-F238E27FC236}">
                    <a16:creationId xmlns:a16="http://schemas.microsoft.com/office/drawing/2014/main" id="{6CF230D2-6BA5-4EF5-B184-F301940419F8}"/>
                  </a:ext>
                </a:extLst>
              </p:cNvPr>
              <p:cNvCxnSpPr>
                <a:cxnSpLocks/>
              </p:cNvCxnSpPr>
              <p:nvPr/>
            </p:nvCxnSpPr>
            <p:spPr>
              <a:xfrm>
                <a:off x="5527964" y="2701635"/>
                <a:ext cx="9144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357C9C26-37FD-4326-A22D-BD3B20BCD6B3}"/>
                </a:ext>
              </a:extLst>
            </p:cNvPr>
            <p:cNvGrpSpPr/>
            <p:nvPr/>
          </p:nvGrpSpPr>
          <p:grpSpPr>
            <a:xfrm>
              <a:off x="4752116" y="2707432"/>
              <a:ext cx="318656" cy="277095"/>
              <a:chOff x="10584871" y="2707432"/>
              <a:chExt cx="318656" cy="277095"/>
            </a:xfrm>
          </p:grpSpPr>
          <p:cxnSp>
            <p:nvCxnSpPr>
              <p:cNvPr id="10" name="Straight Arrow Connector 9">
                <a:extLst>
                  <a:ext uri="{FF2B5EF4-FFF2-40B4-BE49-F238E27FC236}">
                    <a16:creationId xmlns:a16="http://schemas.microsoft.com/office/drawing/2014/main" id="{8C1D30A0-8813-490A-BE37-47822205C91E}"/>
                  </a:ext>
                </a:extLst>
              </p:cNvPr>
              <p:cNvCxnSpPr/>
              <p:nvPr/>
            </p:nvCxnSpPr>
            <p:spPr>
              <a:xfrm>
                <a:off x="10584876" y="2707432"/>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6DAF3F1-D065-4700-AC60-DAB0CD7A7616}"/>
                  </a:ext>
                </a:extLst>
              </p:cNvPr>
              <p:cNvCxnSpPr/>
              <p:nvPr/>
            </p:nvCxnSpPr>
            <p:spPr>
              <a:xfrm>
                <a:off x="10584876" y="2838057"/>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9B6254D-B5A8-4C74-92B6-C4723C256A5A}"/>
                  </a:ext>
                </a:extLst>
              </p:cNvPr>
              <p:cNvCxnSpPr/>
              <p:nvPr/>
            </p:nvCxnSpPr>
            <p:spPr>
              <a:xfrm>
                <a:off x="10584871" y="2984527"/>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99339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1BC6EC8-8E9E-450F-885F-1051F66234E7}"/>
              </a:ext>
            </a:extLst>
          </p:cNvPr>
          <p:cNvSpPr txBox="1"/>
          <p:nvPr/>
        </p:nvSpPr>
        <p:spPr>
          <a:xfrm>
            <a:off x="1045028" y="2537026"/>
            <a:ext cx="10101943" cy="3447098"/>
          </a:xfrm>
          <a:prstGeom prst="rect">
            <a:avLst/>
          </a:prstGeom>
          <a:noFill/>
        </p:spPr>
        <p:txBody>
          <a:bodyPr wrap="square" rtlCol="0">
            <a:spAutoFit/>
          </a:bodyPr>
          <a:lstStyle/>
          <a:p>
            <a:r>
              <a:rPr lang="en-US" sz="2000" dirty="0"/>
              <a:t>		</a:t>
            </a:r>
            <a:r>
              <a:rPr lang="en-US" sz="2000" b="1" dirty="0"/>
              <a:t>          Weight</a:t>
            </a:r>
            <a:r>
              <a:rPr lang="en-US" sz="2000" dirty="0"/>
              <a:t>	               6.0 N</a:t>
            </a:r>
          </a:p>
          <a:p>
            <a:r>
              <a:rPr lang="en-US" sz="2000" b="1" dirty="0"/>
              <a:t>Projectile Mass    =   ------------------ </a:t>
            </a:r>
            <a:r>
              <a:rPr lang="en-US" sz="2000" dirty="0"/>
              <a:t>    =     -----------------     =    0.61 kg</a:t>
            </a:r>
          </a:p>
          <a:p>
            <a:r>
              <a:rPr lang="en-US" sz="2000" dirty="0"/>
              <a:t>		       </a:t>
            </a:r>
            <a:r>
              <a:rPr lang="en-US" sz="2000" b="1" dirty="0" err="1"/>
              <a:t>Grav</a:t>
            </a:r>
            <a:r>
              <a:rPr lang="en-US" sz="2000" b="1" dirty="0"/>
              <a:t> Accel</a:t>
            </a:r>
            <a:r>
              <a:rPr lang="en-US" sz="2000" dirty="0"/>
              <a:t>	           9.8 m/sec</a:t>
            </a:r>
            <a:r>
              <a:rPr lang="en-US" sz="2000" baseline="30000" dirty="0"/>
              <a:t>2</a:t>
            </a:r>
          </a:p>
          <a:p>
            <a:endParaRPr lang="en-US" sz="2000" dirty="0"/>
          </a:p>
          <a:p>
            <a:r>
              <a:rPr lang="en-US" sz="2000" dirty="0"/>
              <a:t>From Newton’s Second Law:      </a:t>
            </a:r>
            <a:r>
              <a:rPr lang="en-US" sz="2000" b="1" dirty="0"/>
              <a:t>F = Ma</a:t>
            </a:r>
          </a:p>
          <a:p>
            <a:endParaRPr lang="en-US" sz="2000" dirty="0"/>
          </a:p>
          <a:p>
            <a:r>
              <a:rPr lang="en-US" sz="2000" dirty="0"/>
              <a:t>		</a:t>
            </a:r>
            <a:r>
              <a:rPr lang="en-US" sz="2000" b="1" dirty="0"/>
              <a:t>      Force</a:t>
            </a:r>
            <a:r>
              <a:rPr lang="en-US" sz="2000" dirty="0"/>
              <a:t>	                   160 N</a:t>
            </a:r>
          </a:p>
          <a:p>
            <a:r>
              <a:rPr lang="en-US" sz="2000" b="1" dirty="0"/>
              <a:t>Acceleration    =     -------------</a:t>
            </a:r>
            <a:r>
              <a:rPr lang="en-US" sz="2000" dirty="0"/>
              <a:t>     =     -------------      =   262.3  m/sec</a:t>
            </a:r>
            <a:r>
              <a:rPr lang="en-US" sz="2000" baseline="30000" dirty="0"/>
              <a:t>2</a:t>
            </a:r>
            <a:r>
              <a:rPr lang="en-US" sz="2000" dirty="0"/>
              <a:t>   =   26.8 G’s </a:t>
            </a:r>
          </a:p>
          <a:p>
            <a:r>
              <a:rPr lang="en-US" sz="2000" dirty="0"/>
              <a:t>		      </a:t>
            </a:r>
            <a:r>
              <a:rPr lang="en-US" sz="2000" b="1" dirty="0"/>
              <a:t>Mass	</a:t>
            </a:r>
            <a:r>
              <a:rPr lang="en-US" sz="2000" dirty="0"/>
              <a:t>                  0.61 Kg</a:t>
            </a:r>
          </a:p>
          <a:p>
            <a:endParaRPr lang="en-US" sz="2000" dirty="0"/>
          </a:p>
          <a:p>
            <a:endParaRPr lang="en-US" dirty="0"/>
          </a:p>
        </p:txBody>
      </p:sp>
      <p:sp>
        <p:nvSpPr>
          <p:cNvPr id="8" name="Slide Number Placeholder 7">
            <a:extLst>
              <a:ext uri="{FF2B5EF4-FFF2-40B4-BE49-F238E27FC236}">
                <a16:creationId xmlns:a16="http://schemas.microsoft.com/office/drawing/2014/main" id="{EB590ECE-E6CB-4D3A-9D7D-8B0AD80E7056}"/>
              </a:ext>
            </a:extLst>
          </p:cNvPr>
          <p:cNvSpPr>
            <a:spLocks noGrp="1"/>
          </p:cNvSpPr>
          <p:nvPr>
            <p:ph type="sldNum" sz="quarter" idx="12"/>
          </p:nvPr>
        </p:nvSpPr>
        <p:spPr/>
        <p:txBody>
          <a:bodyPr/>
          <a:lstStyle/>
          <a:p>
            <a:fld id="{BC87407D-09B0-4D92-8EBD-0586CC7B95CF}" type="slidenum">
              <a:rPr lang="en-US" smtClean="0"/>
              <a:t>8</a:t>
            </a:fld>
            <a:endParaRPr lang="en-US"/>
          </a:p>
        </p:txBody>
      </p:sp>
      <p:grpSp>
        <p:nvGrpSpPr>
          <p:cNvPr id="2" name="Group 1">
            <a:extLst>
              <a:ext uri="{FF2B5EF4-FFF2-40B4-BE49-F238E27FC236}">
                <a16:creationId xmlns:a16="http://schemas.microsoft.com/office/drawing/2014/main" id="{1ACA898C-C7E0-4270-9163-8196C5F4AAF2}"/>
              </a:ext>
            </a:extLst>
          </p:cNvPr>
          <p:cNvGrpSpPr/>
          <p:nvPr/>
        </p:nvGrpSpPr>
        <p:grpSpPr>
          <a:xfrm>
            <a:off x="1995055" y="853702"/>
            <a:ext cx="7800112" cy="1052945"/>
            <a:chOff x="1995055" y="853702"/>
            <a:chExt cx="7800112" cy="1052945"/>
          </a:xfrm>
        </p:grpSpPr>
        <p:grpSp>
          <p:nvGrpSpPr>
            <p:cNvPr id="12" name="Group 11">
              <a:extLst>
                <a:ext uri="{FF2B5EF4-FFF2-40B4-BE49-F238E27FC236}">
                  <a16:creationId xmlns:a16="http://schemas.microsoft.com/office/drawing/2014/main" id="{C9FF3E5F-19B7-4463-B3D2-1345E41A5BDD}"/>
                </a:ext>
              </a:extLst>
            </p:cNvPr>
            <p:cNvGrpSpPr/>
            <p:nvPr/>
          </p:nvGrpSpPr>
          <p:grpSpPr>
            <a:xfrm>
              <a:off x="1995055" y="853702"/>
              <a:ext cx="7800112" cy="1052945"/>
              <a:chOff x="1995055" y="2189018"/>
              <a:chExt cx="7800112" cy="1052945"/>
            </a:xfrm>
          </p:grpSpPr>
          <p:sp>
            <p:nvSpPr>
              <p:cNvPr id="3" name="Rectangle: Rounded Corners 2">
                <a:extLst>
                  <a:ext uri="{FF2B5EF4-FFF2-40B4-BE49-F238E27FC236}">
                    <a16:creationId xmlns:a16="http://schemas.microsoft.com/office/drawing/2014/main" id="{70814525-09C9-4404-A977-11B10E89559B}"/>
                  </a:ext>
                </a:extLst>
              </p:cNvPr>
              <p:cNvSpPr/>
              <p:nvPr/>
            </p:nvSpPr>
            <p:spPr>
              <a:xfrm>
                <a:off x="1995055" y="2189018"/>
                <a:ext cx="1898072" cy="1052945"/>
              </a:xfrm>
              <a:prstGeom prst="round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4CA408B-0709-4B4C-A5CF-B13F616DCE9A}"/>
                  </a:ext>
                </a:extLst>
              </p:cNvPr>
              <p:cNvSpPr/>
              <p:nvPr/>
            </p:nvSpPr>
            <p:spPr>
              <a:xfrm>
                <a:off x="3893130" y="2486890"/>
                <a:ext cx="5902037" cy="417683"/>
              </a:xfrm>
              <a:prstGeom prst="rect">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C7AD0FD3-DF26-4718-A921-443D2815A28F}"/>
                  </a:ext>
                </a:extLst>
              </p:cNvPr>
              <p:cNvSpPr/>
              <p:nvPr/>
            </p:nvSpPr>
            <p:spPr>
              <a:xfrm>
                <a:off x="5070764" y="2486891"/>
                <a:ext cx="152400" cy="401782"/>
              </a:xfrm>
              <a:prstGeom prst="roundRect">
                <a:avLst>
                  <a:gd name="adj" fmla="val 4230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AB149D9-9C79-4F6B-9CC2-09AB0153F7B2}"/>
                  </a:ext>
                </a:extLst>
              </p:cNvPr>
              <p:cNvSpPr/>
              <p:nvPr/>
            </p:nvSpPr>
            <p:spPr>
              <a:xfrm>
                <a:off x="5237013" y="2486891"/>
                <a:ext cx="484914" cy="40178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8CBD188-774E-41E9-BB41-961AB8F8AB41}"/>
                  </a:ext>
                </a:extLst>
              </p:cNvPr>
              <p:cNvSpPr txBox="1"/>
              <p:nvPr/>
            </p:nvSpPr>
            <p:spPr>
              <a:xfrm>
                <a:off x="2159335" y="2535242"/>
                <a:ext cx="1676404" cy="369332"/>
              </a:xfrm>
              <a:prstGeom prst="rect">
                <a:avLst/>
              </a:prstGeom>
              <a:noFill/>
            </p:spPr>
            <p:txBody>
              <a:bodyPr wrap="square" rtlCol="0">
                <a:spAutoFit/>
              </a:bodyPr>
              <a:lstStyle/>
              <a:p>
                <a:r>
                  <a:rPr lang="en-US" dirty="0"/>
                  <a:t>P = 2000 N/m2</a:t>
                </a:r>
              </a:p>
            </p:txBody>
          </p:sp>
          <p:cxnSp>
            <p:nvCxnSpPr>
              <p:cNvPr id="9" name="Straight Arrow Connector 8">
                <a:extLst>
                  <a:ext uri="{FF2B5EF4-FFF2-40B4-BE49-F238E27FC236}">
                    <a16:creationId xmlns:a16="http://schemas.microsoft.com/office/drawing/2014/main" id="{6CF230D2-6BA5-4EF5-B184-F301940419F8}"/>
                  </a:ext>
                </a:extLst>
              </p:cNvPr>
              <p:cNvCxnSpPr>
                <a:cxnSpLocks/>
              </p:cNvCxnSpPr>
              <p:nvPr/>
            </p:nvCxnSpPr>
            <p:spPr>
              <a:xfrm>
                <a:off x="5527964" y="2701635"/>
                <a:ext cx="9144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619C116A-FF67-4F40-9C48-D081356AB752}"/>
                </a:ext>
              </a:extLst>
            </p:cNvPr>
            <p:cNvGrpSpPr/>
            <p:nvPr/>
          </p:nvGrpSpPr>
          <p:grpSpPr>
            <a:xfrm>
              <a:off x="4752116" y="1238842"/>
              <a:ext cx="318656" cy="277095"/>
              <a:chOff x="10584871" y="2707432"/>
              <a:chExt cx="318656" cy="277095"/>
            </a:xfrm>
          </p:grpSpPr>
          <p:cxnSp>
            <p:nvCxnSpPr>
              <p:cNvPr id="16" name="Straight Arrow Connector 15">
                <a:extLst>
                  <a:ext uri="{FF2B5EF4-FFF2-40B4-BE49-F238E27FC236}">
                    <a16:creationId xmlns:a16="http://schemas.microsoft.com/office/drawing/2014/main" id="{C192EC87-157E-45A3-B1FB-3439932FAA72}"/>
                  </a:ext>
                </a:extLst>
              </p:cNvPr>
              <p:cNvCxnSpPr/>
              <p:nvPr/>
            </p:nvCxnSpPr>
            <p:spPr>
              <a:xfrm>
                <a:off x="10584876" y="2707432"/>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D50B148-F5BE-4027-96AD-F1F8429D70BD}"/>
                  </a:ext>
                </a:extLst>
              </p:cNvPr>
              <p:cNvCxnSpPr/>
              <p:nvPr/>
            </p:nvCxnSpPr>
            <p:spPr>
              <a:xfrm>
                <a:off x="10584876" y="2838057"/>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28BFB30-4FBF-47F3-BDF7-95810C16847F}"/>
                  </a:ext>
                </a:extLst>
              </p:cNvPr>
              <p:cNvCxnSpPr/>
              <p:nvPr/>
            </p:nvCxnSpPr>
            <p:spPr>
              <a:xfrm>
                <a:off x="10584871" y="2984527"/>
                <a:ext cx="318651"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17645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49F28D-94BF-4CD9-912E-A04246180417}"/>
              </a:ext>
            </a:extLst>
          </p:cNvPr>
          <p:cNvSpPr>
            <a:spLocks noGrp="1"/>
          </p:cNvSpPr>
          <p:nvPr>
            <p:ph type="sldNum" sz="quarter" idx="12"/>
          </p:nvPr>
        </p:nvSpPr>
        <p:spPr/>
        <p:txBody>
          <a:bodyPr/>
          <a:lstStyle/>
          <a:p>
            <a:fld id="{BC87407D-09B0-4D92-8EBD-0586CC7B95CF}" type="slidenum">
              <a:rPr lang="en-US" smtClean="0"/>
              <a:t>9</a:t>
            </a:fld>
            <a:endParaRPr lang="en-US"/>
          </a:p>
        </p:txBody>
      </p:sp>
      <p:grpSp>
        <p:nvGrpSpPr>
          <p:cNvPr id="3" name="Group 2">
            <a:extLst>
              <a:ext uri="{FF2B5EF4-FFF2-40B4-BE49-F238E27FC236}">
                <a16:creationId xmlns:a16="http://schemas.microsoft.com/office/drawing/2014/main" id="{C03350A3-BAB7-47F9-8585-21A62B1078F2}"/>
              </a:ext>
            </a:extLst>
          </p:cNvPr>
          <p:cNvGrpSpPr/>
          <p:nvPr/>
        </p:nvGrpSpPr>
        <p:grpSpPr>
          <a:xfrm>
            <a:off x="9691869" y="2194294"/>
            <a:ext cx="1890210" cy="2989178"/>
            <a:chOff x="1331640" y="1700808"/>
            <a:chExt cx="1890210" cy="2989178"/>
          </a:xfrm>
        </p:grpSpPr>
        <p:grpSp>
          <p:nvGrpSpPr>
            <p:cNvPr id="4" name="Group 3">
              <a:extLst>
                <a:ext uri="{FF2B5EF4-FFF2-40B4-BE49-F238E27FC236}">
                  <a16:creationId xmlns:a16="http://schemas.microsoft.com/office/drawing/2014/main" id="{67B98EEF-06C4-4F77-B7AF-CA7FF9AA2818}"/>
                </a:ext>
              </a:extLst>
            </p:cNvPr>
            <p:cNvGrpSpPr/>
            <p:nvPr/>
          </p:nvGrpSpPr>
          <p:grpSpPr>
            <a:xfrm>
              <a:off x="1331640" y="1700808"/>
              <a:ext cx="1890210" cy="2989178"/>
              <a:chOff x="1331640" y="1700808"/>
              <a:chExt cx="1890210" cy="2989178"/>
            </a:xfrm>
          </p:grpSpPr>
          <p:sp>
            <p:nvSpPr>
              <p:cNvPr id="6" name="Rectangle 5">
                <a:extLst>
                  <a:ext uri="{FF2B5EF4-FFF2-40B4-BE49-F238E27FC236}">
                    <a16:creationId xmlns:a16="http://schemas.microsoft.com/office/drawing/2014/main" id="{4E67E5E7-A554-48E0-A243-37D2785EB7DB}"/>
                  </a:ext>
                </a:extLst>
              </p:cNvPr>
              <p:cNvSpPr/>
              <p:nvPr/>
            </p:nvSpPr>
            <p:spPr>
              <a:xfrm>
                <a:off x="1331640" y="1700808"/>
                <a:ext cx="1890210" cy="29227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F4A02FD-284C-4C58-B96F-52322068DFC8}"/>
                  </a:ext>
                </a:extLst>
              </p:cNvPr>
              <p:cNvSpPr/>
              <p:nvPr/>
            </p:nvSpPr>
            <p:spPr>
              <a:xfrm>
                <a:off x="1414500" y="1787813"/>
                <a:ext cx="1717340" cy="2902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 name="Straight Arrow Connector 4">
              <a:extLst>
                <a:ext uri="{FF2B5EF4-FFF2-40B4-BE49-F238E27FC236}">
                  <a16:creationId xmlns:a16="http://schemas.microsoft.com/office/drawing/2014/main" id="{0349939B-7F07-4A08-BEFD-A1D1A13F3B2E}"/>
                </a:ext>
              </a:extLst>
            </p:cNvPr>
            <p:cNvCxnSpPr/>
            <p:nvPr/>
          </p:nvCxnSpPr>
          <p:spPr>
            <a:xfrm flipV="1">
              <a:off x="2231740" y="1797494"/>
              <a:ext cx="0" cy="71707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8745EEE9-B07F-421F-B67F-DE0D048F39CA}"/>
              </a:ext>
            </a:extLst>
          </p:cNvPr>
          <p:cNvSpPr txBox="1"/>
          <p:nvPr/>
        </p:nvSpPr>
        <p:spPr>
          <a:xfrm>
            <a:off x="783770" y="296770"/>
            <a:ext cx="10466121" cy="1384995"/>
          </a:xfrm>
          <a:prstGeom prst="rect">
            <a:avLst/>
          </a:prstGeom>
          <a:noFill/>
        </p:spPr>
        <p:txBody>
          <a:bodyPr wrap="square" rtlCol="0">
            <a:spAutoFit/>
          </a:bodyPr>
          <a:lstStyle/>
          <a:p>
            <a:r>
              <a:rPr lang="en-US" sz="2800" dirty="0">
                <a:solidFill>
                  <a:srgbClr val="002060"/>
                </a:solidFill>
              </a:rPr>
              <a:t>What is the acceleration of a 0.02 kg, 0.5 m diameter open-bottom balloon that has a 0.08 N/m</a:t>
            </a:r>
            <a:r>
              <a:rPr lang="en-US" sz="2800" baseline="30000" dirty="0">
                <a:solidFill>
                  <a:srgbClr val="002060"/>
                </a:solidFill>
              </a:rPr>
              <a:t>2</a:t>
            </a:r>
            <a:r>
              <a:rPr lang="en-US" sz="2800" dirty="0">
                <a:solidFill>
                  <a:srgbClr val="002060"/>
                </a:solidFill>
              </a:rPr>
              <a:t> differential pressure acting upward on the top of the balloon?</a:t>
            </a:r>
          </a:p>
        </p:txBody>
      </p:sp>
      <p:sp>
        <p:nvSpPr>
          <p:cNvPr id="9" name="TextBox 8">
            <a:extLst>
              <a:ext uri="{FF2B5EF4-FFF2-40B4-BE49-F238E27FC236}">
                <a16:creationId xmlns:a16="http://schemas.microsoft.com/office/drawing/2014/main" id="{077C1B09-BEED-4047-AD5C-55FAB5C16FDA}"/>
              </a:ext>
            </a:extLst>
          </p:cNvPr>
          <p:cNvSpPr txBox="1"/>
          <p:nvPr/>
        </p:nvSpPr>
        <p:spPr>
          <a:xfrm>
            <a:off x="9971313" y="3286317"/>
            <a:ext cx="1382469" cy="369332"/>
          </a:xfrm>
          <a:prstGeom prst="rect">
            <a:avLst/>
          </a:prstGeom>
          <a:noFill/>
        </p:spPr>
        <p:txBody>
          <a:bodyPr wrap="square" rtlCol="0">
            <a:spAutoFit/>
          </a:bodyPr>
          <a:lstStyle/>
          <a:p>
            <a:r>
              <a:rPr lang="en-US" dirty="0"/>
              <a:t>0.08 N/m</a:t>
            </a:r>
            <a:r>
              <a:rPr lang="en-US" baseline="30000" dirty="0"/>
              <a:t>2</a:t>
            </a:r>
          </a:p>
        </p:txBody>
      </p:sp>
      <p:sp>
        <p:nvSpPr>
          <p:cNvPr id="10" name="TextBox 9">
            <a:extLst>
              <a:ext uri="{FF2B5EF4-FFF2-40B4-BE49-F238E27FC236}">
                <a16:creationId xmlns:a16="http://schemas.microsoft.com/office/drawing/2014/main" id="{33E33A70-3E5B-4D80-95E2-AAD768B18012}"/>
              </a:ext>
            </a:extLst>
          </p:cNvPr>
          <p:cNvSpPr txBox="1"/>
          <p:nvPr/>
        </p:nvSpPr>
        <p:spPr>
          <a:xfrm>
            <a:off x="9817017" y="1714206"/>
            <a:ext cx="1632763" cy="369332"/>
          </a:xfrm>
          <a:prstGeom prst="rect">
            <a:avLst/>
          </a:prstGeom>
          <a:noFill/>
        </p:spPr>
        <p:txBody>
          <a:bodyPr wrap="square" rtlCol="0">
            <a:spAutoFit/>
          </a:bodyPr>
          <a:lstStyle/>
          <a:p>
            <a:r>
              <a:rPr lang="en-US" dirty="0"/>
              <a:t>0.5 m Diameter</a:t>
            </a:r>
          </a:p>
        </p:txBody>
      </p:sp>
      <p:sp>
        <p:nvSpPr>
          <p:cNvPr id="11" name="TextBox 10">
            <a:extLst>
              <a:ext uri="{FF2B5EF4-FFF2-40B4-BE49-F238E27FC236}">
                <a16:creationId xmlns:a16="http://schemas.microsoft.com/office/drawing/2014/main" id="{34A1F868-06ED-4EDA-B6C1-A0007A295233}"/>
              </a:ext>
            </a:extLst>
          </p:cNvPr>
          <p:cNvSpPr txBox="1"/>
          <p:nvPr/>
        </p:nvSpPr>
        <p:spPr>
          <a:xfrm>
            <a:off x="783771" y="2194294"/>
            <a:ext cx="8287443" cy="3231654"/>
          </a:xfrm>
          <a:prstGeom prst="rect">
            <a:avLst/>
          </a:prstGeom>
          <a:noFill/>
        </p:spPr>
        <p:txBody>
          <a:bodyPr wrap="square" rtlCol="0">
            <a:spAutoFit/>
          </a:bodyPr>
          <a:lstStyle/>
          <a:p>
            <a:r>
              <a:rPr lang="en-US" sz="2000" dirty="0"/>
              <a:t>We must first determine the upward force acting on the balloon.  To do this we need to calculate the area of the top of the balloon:</a:t>
            </a:r>
          </a:p>
          <a:p>
            <a:endParaRPr lang="en-US" sz="2000" dirty="0"/>
          </a:p>
          <a:p>
            <a:r>
              <a:rPr lang="en-US" sz="2000" b="1" dirty="0"/>
              <a:t>Area  =  Pi  *  Radius</a:t>
            </a:r>
            <a:r>
              <a:rPr lang="en-US" sz="2000" b="1" baseline="30000" dirty="0"/>
              <a:t>2</a:t>
            </a:r>
            <a:r>
              <a:rPr lang="en-US" sz="2000" dirty="0"/>
              <a:t>  =  3.1416  *  (0.5 m / 2)</a:t>
            </a:r>
            <a:r>
              <a:rPr lang="en-US" sz="2000" baseline="30000" dirty="0"/>
              <a:t>2</a:t>
            </a:r>
          </a:p>
          <a:p>
            <a:r>
              <a:rPr lang="en-US" sz="2000" dirty="0"/>
              <a:t>		         =   0.2 m</a:t>
            </a:r>
            <a:r>
              <a:rPr lang="en-US" sz="2000" baseline="30000" dirty="0"/>
              <a:t>2</a:t>
            </a:r>
          </a:p>
          <a:p>
            <a:endParaRPr lang="en-US" sz="2000" dirty="0"/>
          </a:p>
          <a:p>
            <a:r>
              <a:rPr lang="en-US" sz="2000" dirty="0"/>
              <a:t>Next we calculate the force:  </a:t>
            </a:r>
          </a:p>
          <a:p>
            <a:endParaRPr lang="en-US" sz="2000" dirty="0"/>
          </a:p>
          <a:p>
            <a:r>
              <a:rPr lang="en-US" sz="2000" b="1" dirty="0"/>
              <a:t>Force  =  Pressure  *  Area</a:t>
            </a:r>
            <a:r>
              <a:rPr lang="en-US" sz="2000" dirty="0"/>
              <a:t>  =  0.08 N/m</a:t>
            </a:r>
            <a:r>
              <a:rPr lang="en-US" sz="2000" baseline="30000" dirty="0"/>
              <a:t>2</a:t>
            </a:r>
            <a:r>
              <a:rPr lang="en-US" sz="2000" dirty="0"/>
              <a:t>  *  0.2 m</a:t>
            </a:r>
            <a:r>
              <a:rPr lang="en-US" sz="2000" baseline="30000" dirty="0"/>
              <a:t>2</a:t>
            </a:r>
            <a:r>
              <a:rPr lang="en-US" sz="2000" dirty="0"/>
              <a:t>  =  0.016 N</a:t>
            </a:r>
          </a:p>
          <a:p>
            <a:endParaRPr lang="en-US" sz="2400" i="1" dirty="0"/>
          </a:p>
        </p:txBody>
      </p:sp>
    </p:spTree>
    <p:extLst>
      <p:ext uri="{BB962C8B-B14F-4D97-AF65-F5344CB8AC3E}">
        <p14:creationId xmlns:p14="http://schemas.microsoft.com/office/powerpoint/2010/main" val="1221173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545</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Open-Bottom Hot Air Balloon  Practice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Problems  Open-Bottom Hot Air Balloon</dc:title>
  <dc:creator>Philip Eberspeaker</dc:creator>
  <cp:lastModifiedBy>Philip Eberspeaker</cp:lastModifiedBy>
  <cp:revision>18</cp:revision>
  <dcterms:created xsi:type="dcterms:W3CDTF">2018-03-10T23:05:26Z</dcterms:created>
  <dcterms:modified xsi:type="dcterms:W3CDTF">2018-07-16T20:58:51Z</dcterms:modified>
</cp:coreProperties>
</file>